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4"/>
  </p:sldMasterIdLst>
  <p:notesMasterIdLst>
    <p:notesMasterId r:id="rId20"/>
  </p:notesMasterIdLst>
  <p:sldIdLst>
    <p:sldId id="287" r:id="rId5"/>
    <p:sldId id="286" r:id="rId6"/>
    <p:sldId id="290" r:id="rId7"/>
    <p:sldId id="289" r:id="rId8"/>
    <p:sldId id="271" r:id="rId9"/>
    <p:sldId id="272" r:id="rId10"/>
    <p:sldId id="294" r:id="rId11"/>
    <p:sldId id="295" r:id="rId12"/>
    <p:sldId id="296" r:id="rId13"/>
    <p:sldId id="297" r:id="rId14"/>
    <p:sldId id="298" r:id="rId15"/>
    <p:sldId id="291" r:id="rId16"/>
    <p:sldId id="292" r:id="rId17"/>
    <p:sldId id="284" r:id="rId18"/>
    <p:sldId id="288" r:id="rId19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660"/>
  </p:normalViewPr>
  <p:slideViewPr>
    <p:cSldViewPr>
      <p:cViewPr varScale="1">
        <p:scale>
          <a:sx n="126" d="100"/>
          <a:sy n="126" d="100"/>
        </p:scale>
        <p:origin x="1410" y="108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8BB6B-41BF-48AB-A3F4-A993DE3CED84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5EA4-FCD8-418A-ADA4-E83FA320E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5" y="1053981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16195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59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11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100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4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7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3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3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8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2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3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6896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Tiled </a:t>
            </a:r>
            <a:r>
              <a:rPr lang="en-US" dirty="0" smtClean="0"/>
              <a:t>Matrix Multiplication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1520" y="3601595"/>
            <a:ext cx="5439300" cy="397032"/>
          </a:xfrm>
        </p:spPr>
        <p:txBody>
          <a:bodyPr/>
          <a:lstStyle/>
          <a:p>
            <a:r>
              <a:rPr lang="en-US" sz="2200" dirty="0" smtClean="0"/>
              <a:t>Module 4.3 - Memory Model and Locality</a:t>
            </a:r>
            <a:endParaRPr lang="en-US" sz="2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275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99">
        <p:fade/>
      </p:transition>
    </mc:Choice>
    <mc:Fallback xmlns="">
      <p:transition spd="med" advTm="11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 1 Use for Block (0,0) (iteration 0)</a:t>
            </a:r>
            <a:endParaRPr lang="en-US" dirty="0" smtClean="0"/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43053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9624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624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6482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2" name="Rectangle 11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4" name="Rectangle 13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5" name="Rectangle 14"/>
          <p:cNvSpPr>
            <a:spLocks noChangeArrowheads="1"/>
          </p:cNvSpPr>
          <p:nvPr/>
        </p:nvSpPr>
        <p:spPr bwMode="auto">
          <a:xfrm>
            <a:off x="49911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8" name="Rectangle 1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9" name="Rectangle 18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0" name="Rectangle 19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01" name="Rectangle 20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2" name="Rectangle 21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3" name="Rectangle 22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4" name="Rectangle 23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5" name="Rectangle 24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8" name="Rectangle 2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9" name="Rectangle 28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0" name="Rectangle 29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1" name="Rectangle 30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2" name="Rectangle 31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3" name="Rectangle 32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4" name="Rectangle 33"/>
          <p:cNvSpPr>
            <a:spLocks noChangeArrowheads="1"/>
          </p:cNvSpPr>
          <p:nvPr/>
        </p:nvSpPr>
        <p:spPr bwMode="auto">
          <a:xfrm>
            <a:off x="39624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5" name="Rectangle 37"/>
          <p:cNvSpPr>
            <a:spLocks noChangeArrowheads="1"/>
          </p:cNvSpPr>
          <p:nvPr/>
        </p:nvSpPr>
        <p:spPr bwMode="auto">
          <a:xfrm>
            <a:off x="46482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6" name="Rectangle 39"/>
          <p:cNvSpPr>
            <a:spLocks noChangeArrowheads="1"/>
          </p:cNvSpPr>
          <p:nvPr/>
        </p:nvSpPr>
        <p:spPr bwMode="auto">
          <a:xfrm>
            <a:off x="39624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7" name="Rectangle 40"/>
          <p:cNvSpPr>
            <a:spLocks noChangeArrowheads="1"/>
          </p:cNvSpPr>
          <p:nvPr/>
        </p:nvSpPr>
        <p:spPr bwMode="auto">
          <a:xfrm>
            <a:off x="46482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8" name="Rectangle 2"/>
          <p:cNvSpPr>
            <a:spLocks noChangeArrowheads="1"/>
          </p:cNvSpPr>
          <p:nvPr/>
        </p:nvSpPr>
        <p:spPr bwMode="auto">
          <a:xfrm>
            <a:off x="16478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9" name="Rectangle 3"/>
          <p:cNvSpPr>
            <a:spLocks noChangeArrowheads="1"/>
          </p:cNvSpPr>
          <p:nvPr/>
        </p:nvSpPr>
        <p:spPr bwMode="auto">
          <a:xfrm>
            <a:off x="13049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13049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1" name="Rectangle 5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2" name="Rectangle 6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3" name="Rectangle 7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4" name="Rectangle 8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5" name="Rectangle 9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6" name="Rectangle 10"/>
          <p:cNvSpPr>
            <a:spLocks noChangeArrowheads="1"/>
          </p:cNvSpPr>
          <p:nvPr/>
        </p:nvSpPr>
        <p:spPr bwMode="auto">
          <a:xfrm>
            <a:off x="19907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7" name="Rectangle 11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8" name="Rectangle 12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9" name="Rectangle 13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0" name="Rectangle 14"/>
          <p:cNvSpPr>
            <a:spLocks noChangeArrowheads="1"/>
          </p:cNvSpPr>
          <p:nvPr/>
        </p:nvSpPr>
        <p:spPr bwMode="auto">
          <a:xfrm>
            <a:off x="23336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1" name="Rectangle 15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2" name="Rectangle 16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3" name="Rectangle 1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4" name="Rectangle 18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5" name="Rectangle 19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36" name="Rectangle 20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7" name="Rectangle 21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8" name="Rectangle 22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9" name="Rectangle 23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0" name="Rectangle 24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1" name="Rectangle 25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2" name="Rectangle 26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3" name="Rectangle 2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4" name="Rectangle 28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5" name="Rectangle 29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46" name="Rectangle 30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7" name="Rectangle 31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8" name="Rectangle 32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9" name="Rectangle 33"/>
          <p:cNvSpPr>
            <a:spLocks noChangeArrowheads="1"/>
          </p:cNvSpPr>
          <p:nvPr/>
        </p:nvSpPr>
        <p:spPr bwMode="auto">
          <a:xfrm>
            <a:off x="13049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0" name="Rectangle 37"/>
          <p:cNvSpPr>
            <a:spLocks noChangeArrowheads="1"/>
          </p:cNvSpPr>
          <p:nvPr/>
        </p:nvSpPr>
        <p:spPr bwMode="auto">
          <a:xfrm>
            <a:off x="19907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1" name="Rectangle 39"/>
          <p:cNvSpPr>
            <a:spLocks noChangeArrowheads="1"/>
          </p:cNvSpPr>
          <p:nvPr/>
        </p:nvSpPr>
        <p:spPr bwMode="auto">
          <a:xfrm>
            <a:off x="13049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2" name="Rectangle 40"/>
          <p:cNvSpPr>
            <a:spLocks noChangeArrowheads="1"/>
          </p:cNvSpPr>
          <p:nvPr/>
        </p:nvSpPr>
        <p:spPr bwMode="auto">
          <a:xfrm>
            <a:off x="19907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3" name="Rectangle 2"/>
          <p:cNvSpPr>
            <a:spLocks noChangeArrowheads="1"/>
          </p:cNvSpPr>
          <p:nvPr/>
        </p:nvSpPr>
        <p:spPr bwMode="auto">
          <a:xfrm>
            <a:off x="16478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4" name="Rectangle 3"/>
          <p:cNvSpPr>
            <a:spLocks noChangeArrowheads="1"/>
          </p:cNvSpPr>
          <p:nvPr/>
        </p:nvSpPr>
        <p:spPr bwMode="auto">
          <a:xfrm>
            <a:off x="13049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5" name="Rectangle 4"/>
          <p:cNvSpPr>
            <a:spLocks noChangeArrowheads="1"/>
          </p:cNvSpPr>
          <p:nvPr/>
        </p:nvSpPr>
        <p:spPr bwMode="auto">
          <a:xfrm>
            <a:off x="13049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56" name="Rectangle 5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7" name="Rectangle 6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8" name="Rectangle 7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9" name="Rectangle 8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0" name="Rectangle 9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1" name="Rectangle 10"/>
          <p:cNvSpPr>
            <a:spLocks noChangeArrowheads="1"/>
          </p:cNvSpPr>
          <p:nvPr/>
        </p:nvSpPr>
        <p:spPr bwMode="auto">
          <a:xfrm>
            <a:off x="19907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2" name="Rectangle 11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3" name="Rectangle 12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4" name="Rectangle 13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5" name="Rectangle 14"/>
          <p:cNvSpPr>
            <a:spLocks noChangeArrowheads="1"/>
          </p:cNvSpPr>
          <p:nvPr/>
        </p:nvSpPr>
        <p:spPr bwMode="auto">
          <a:xfrm>
            <a:off x="23336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6" name="Rectangle 15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7" name="Rectangle 16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8" name="Rectangle 1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9" name="Rectangle 18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0" name="Rectangle 19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71" name="Rectangle 20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2" name="Rectangle 21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3" name="Rectangle 22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4" name="Rectangle 23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5" name="Rectangle 24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6" name="Rectangle 25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7" name="Rectangle 26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8" name="Rectangle 2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9" name="Rectangle 28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0" name="Rectangle 29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1" name="Rectangle 30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2" name="Rectangle 31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3" name="Rectangle 32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4" name="Rectangle 33"/>
          <p:cNvSpPr>
            <a:spLocks noChangeArrowheads="1"/>
          </p:cNvSpPr>
          <p:nvPr/>
        </p:nvSpPr>
        <p:spPr bwMode="auto">
          <a:xfrm>
            <a:off x="13049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5" name="Rectangle 37"/>
          <p:cNvSpPr>
            <a:spLocks noChangeArrowheads="1"/>
          </p:cNvSpPr>
          <p:nvPr/>
        </p:nvSpPr>
        <p:spPr bwMode="auto">
          <a:xfrm>
            <a:off x="19907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6" name="Rectangle 39"/>
          <p:cNvSpPr>
            <a:spLocks noChangeArrowheads="1"/>
          </p:cNvSpPr>
          <p:nvPr/>
        </p:nvSpPr>
        <p:spPr bwMode="auto">
          <a:xfrm>
            <a:off x="13049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7" name="Rectangle 40"/>
          <p:cNvSpPr>
            <a:spLocks noChangeArrowheads="1"/>
          </p:cNvSpPr>
          <p:nvPr/>
        </p:nvSpPr>
        <p:spPr bwMode="auto">
          <a:xfrm>
            <a:off x="19907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8" name="Rectangle 2"/>
          <p:cNvSpPr>
            <a:spLocks noChangeArrowheads="1"/>
          </p:cNvSpPr>
          <p:nvPr/>
        </p:nvSpPr>
        <p:spPr bwMode="auto">
          <a:xfrm>
            <a:off x="32766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9" name="Rectangle 3"/>
          <p:cNvSpPr>
            <a:spLocks noChangeArrowheads="1"/>
          </p:cNvSpPr>
          <p:nvPr/>
        </p:nvSpPr>
        <p:spPr bwMode="auto">
          <a:xfrm>
            <a:off x="29337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0" name="Rectangle 4"/>
          <p:cNvSpPr>
            <a:spLocks noChangeArrowheads="1"/>
          </p:cNvSpPr>
          <p:nvPr/>
        </p:nvSpPr>
        <p:spPr bwMode="auto">
          <a:xfrm>
            <a:off x="29337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1" name="Rectangle 7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2" name="Rectangle 18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3" name="Rectangle 33"/>
          <p:cNvSpPr>
            <a:spLocks noChangeArrowheads="1"/>
          </p:cNvSpPr>
          <p:nvPr/>
        </p:nvSpPr>
        <p:spPr bwMode="auto">
          <a:xfrm>
            <a:off x="2933700" y="2622572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4" name="Rectangle 2"/>
          <p:cNvSpPr>
            <a:spLocks noChangeArrowheads="1"/>
          </p:cNvSpPr>
          <p:nvPr/>
        </p:nvSpPr>
        <p:spPr bwMode="auto">
          <a:xfrm>
            <a:off x="4273924" y="188942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5" name="Rectangle 3"/>
          <p:cNvSpPr>
            <a:spLocks noChangeArrowheads="1"/>
          </p:cNvSpPr>
          <p:nvPr/>
        </p:nvSpPr>
        <p:spPr bwMode="auto">
          <a:xfrm>
            <a:off x="3931024" y="188942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6" name="Rectangle 4"/>
          <p:cNvSpPr>
            <a:spLocks noChangeArrowheads="1"/>
          </p:cNvSpPr>
          <p:nvPr/>
        </p:nvSpPr>
        <p:spPr bwMode="auto">
          <a:xfrm>
            <a:off x="39310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3</a:t>
            </a:r>
            <a:r>
              <a:rPr lang="en-US" sz="1350" baseline="-25000" dirty="0" smtClean="0">
                <a:solidFill>
                  <a:schemeClr val="bg1"/>
                </a:solidFill>
              </a:rPr>
              <a:t>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7" name="Rectangle 7"/>
          <p:cNvSpPr>
            <a:spLocks noChangeArrowheads="1"/>
          </p:cNvSpPr>
          <p:nvPr/>
        </p:nvSpPr>
        <p:spPr bwMode="auto">
          <a:xfrm>
            <a:off x="42739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8" name="Rectangle 18"/>
          <p:cNvSpPr>
            <a:spLocks noChangeArrowheads="1"/>
          </p:cNvSpPr>
          <p:nvPr/>
        </p:nvSpPr>
        <p:spPr bwMode="auto">
          <a:xfrm>
            <a:off x="42739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3</a:t>
            </a:r>
            <a:r>
              <a:rPr lang="en-US" sz="1350" baseline="-25000" dirty="0" smtClean="0">
                <a:solidFill>
                  <a:schemeClr val="bg1"/>
                </a:solidFill>
              </a:rPr>
              <a:t>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9" name="Rectangle 33"/>
          <p:cNvSpPr>
            <a:spLocks noChangeArrowheads="1"/>
          </p:cNvSpPr>
          <p:nvPr/>
        </p:nvSpPr>
        <p:spPr bwMode="auto">
          <a:xfrm>
            <a:off x="3931024" y="1889423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608" name="TextBox 144"/>
          <p:cNvSpPr txBox="1">
            <a:spLocks noChangeArrowheads="1"/>
          </p:cNvSpPr>
          <p:nvPr/>
        </p:nvSpPr>
        <p:spPr bwMode="auto">
          <a:xfrm>
            <a:off x="4669653" y="1978500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609" name="TextBox 145"/>
          <p:cNvSpPr txBox="1">
            <a:spLocks noChangeArrowheads="1"/>
          </p:cNvSpPr>
          <p:nvPr/>
        </p:nvSpPr>
        <p:spPr bwMode="auto">
          <a:xfrm>
            <a:off x="2818243" y="2339136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4030490" y="2043439"/>
            <a:ext cx="10961" cy="75455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4155751" y="1970264"/>
            <a:ext cx="0" cy="984272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4384351" y="2043439"/>
            <a:ext cx="0" cy="72679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470076" y="2043439"/>
            <a:ext cx="0" cy="91109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3103963" y="2704721"/>
            <a:ext cx="926528" cy="442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3167866" y="3027404"/>
            <a:ext cx="1302210" cy="610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3184201" y="2769259"/>
            <a:ext cx="1285875" cy="1491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3103963" y="2957728"/>
            <a:ext cx="970166" cy="625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894">
        <p:fade/>
      </p:transition>
    </mc:Choice>
    <mc:Fallback xmlns="">
      <p:transition spd="med" advTm="32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 1 Use for Block (0,0) (iteration 1</a:t>
            </a:r>
            <a:r>
              <a:rPr lang="en-US" dirty="0" smtClean="0"/>
              <a:t>)</a:t>
            </a: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43053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9624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624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6482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2" name="Rectangle 11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4" name="Rectangle 13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5" name="Rectangle 14"/>
          <p:cNvSpPr>
            <a:spLocks noChangeArrowheads="1"/>
          </p:cNvSpPr>
          <p:nvPr/>
        </p:nvSpPr>
        <p:spPr bwMode="auto">
          <a:xfrm>
            <a:off x="49911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8" name="Rectangle 1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9" name="Rectangle 18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0" name="Rectangle 19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01" name="Rectangle 20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2" name="Rectangle 21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3" name="Rectangle 22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4" name="Rectangle 23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5" name="Rectangle 24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8" name="Rectangle 2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9" name="Rectangle 28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0" name="Rectangle 29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1" name="Rectangle 30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2" name="Rectangle 31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3" name="Rectangle 32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4" name="Rectangle 33"/>
          <p:cNvSpPr>
            <a:spLocks noChangeArrowheads="1"/>
          </p:cNvSpPr>
          <p:nvPr/>
        </p:nvSpPr>
        <p:spPr bwMode="auto">
          <a:xfrm>
            <a:off x="39624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5" name="Rectangle 37"/>
          <p:cNvSpPr>
            <a:spLocks noChangeArrowheads="1"/>
          </p:cNvSpPr>
          <p:nvPr/>
        </p:nvSpPr>
        <p:spPr bwMode="auto">
          <a:xfrm>
            <a:off x="46482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6" name="Rectangle 39"/>
          <p:cNvSpPr>
            <a:spLocks noChangeArrowheads="1"/>
          </p:cNvSpPr>
          <p:nvPr/>
        </p:nvSpPr>
        <p:spPr bwMode="auto">
          <a:xfrm>
            <a:off x="39624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7" name="Rectangle 40"/>
          <p:cNvSpPr>
            <a:spLocks noChangeArrowheads="1"/>
          </p:cNvSpPr>
          <p:nvPr/>
        </p:nvSpPr>
        <p:spPr bwMode="auto">
          <a:xfrm>
            <a:off x="46482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8" name="Rectangle 2"/>
          <p:cNvSpPr>
            <a:spLocks noChangeArrowheads="1"/>
          </p:cNvSpPr>
          <p:nvPr/>
        </p:nvSpPr>
        <p:spPr bwMode="auto">
          <a:xfrm>
            <a:off x="16478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9" name="Rectangle 3"/>
          <p:cNvSpPr>
            <a:spLocks noChangeArrowheads="1"/>
          </p:cNvSpPr>
          <p:nvPr/>
        </p:nvSpPr>
        <p:spPr bwMode="auto">
          <a:xfrm>
            <a:off x="13049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13049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1" name="Rectangle 5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2" name="Rectangle 6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3" name="Rectangle 7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4" name="Rectangle 8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5" name="Rectangle 9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6" name="Rectangle 10"/>
          <p:cNvSpPr>
            <a:spLocks noChangeArrowheads="1"/>
          </p:cNvSpPr>
          <p:nvPr/>
        </p:nvSpPr>
        <p:spPr bwMode="auto">
          <a:xfrm>
            <a:off x="19907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7" name="Rectangle 11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8" name="Rectangle 12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9" name="Rectangle 13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0" name="Rectangle 14"/>
          <p:cNvSpPr>
            <a:spLocks noChangeArrowheads="1"/>
          </p:cNvSpPr>
          <p:nvPr/>
        </p:nvSpPr>
        <p:spPr bwMode="auto">
          <a:xfrm>
            <a:off x="23336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1" name="Rectangle 15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2" name="Rectangle 16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3" name="Rectangle 1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4" name="Rectangle 18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5" name="Rectangle 19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36" name="Rectangle 20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7" name="Rectangle 21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8" name="Rectangle 22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9" name="Rectangle 23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0" name="Rectangle 24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1" name="Rectangle 25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2" name="Rectangle 26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3" name="Rectangle 2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4" name="Rectangle 28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5" name="Rectangle 29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46" name="Rectangle 30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7" name="Rectangle 31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8" name="Rectangle 32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9" name="Rectangle 33"/>
          <p:cNvSpPr>
            <a:spLocks noChangeArrowheads="1"/>
          </p:cNvSpPr>
          <p:nvPr/>
        </p:nvSpPr>
        <p:spPr bwMode="auto">
          <a:xfrm>
            <a:off x="13049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0" name="Rectangle 37"/>
          <p:cNvSpPr>
            <a:spLocks noChangeArrowheads="1"/>
          </p:cNvSpPr>
          <p:nvPr/>
        </p:nvSpPr>
        <p:spPr bwMode="auto">
          <a:xfrm>
            <a:off x="19907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1" name="Rectangle 39"/>
          <p:cNvSpPr>
            <a:spLocks noChangeArrowheads="1"/>
          </p:cNvSpPr>
          <p:nvPr/>
        </p:nvSpPr>
        <p:spPr bwMode="auto">
          <a:xfrm>
            <a:off x="13049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2" name="Rectangle 40"/>
          <p:cNvSpPr>
            <a:spLocks noChangeArrowheads="1"/>
          </p:cNvSpPr>
          <p:nvPr/>
        </p:nvSpPr>
        <p:spPr bwMode="auto">
          <a:xfrm>
            <a:off x="19907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3" name="Rectangle 2"/>
          <p:cNvSpPr>
            <a:spLocks noChangeArrowheads="1"/>
          </p:cNvSpPr>
          <p:nvPr/>
        </p:nvSpPr>
        <p:spPr bwMode="auto">
          <a:xfrm>
            <a:off x="16478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4" name="Rectangle 3"/>
          <p:cNvSpPr>
            <a:spLocks noChangeArrowheads="1"/>
          </p:cNvSpPr>
          <p:nvPr/>
        </p:nvSpPr>
        <p:spPr bwMode="auto">
          <a:xfrm>
            <a:off x="13049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5" name="Rectangle 4"/>
          <p:cNvSpPr>
            <a:spLocks noChangeArrowheads="1"/>
          </p:cNvSpPr>
          <p:nvPr/>
        </p:nvSpPr>
        <p:spPr bwMode="auto">
          <a:xfrm>
            <a:off x="13049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56" name="Rectangle 5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7" name="Rectangle 6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8" name="Rectangle 7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9" name="Rectangle 8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0" name="Rectangle 9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1" name="Rectangle 10"/>
          <p:cNvSpPr>
            <a:spLocks noChangeArrowheads="1"/>
          </p:cNvSpPr>
          <p:nvPr/>
        </p:nvSpPr>
        <p:spPr bwMode="auto">
          <a:xfrm>
            <a:off x="19907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2" name="Rectangle 11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3" name="Rectangle 12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4" name="Rectangle 13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5" name="Rectangle 14"/>
          <p:cNvSpPr>
            <a:spLocks noChangeArrowheads="1"/>
          </p:cNvSpPr>
          <p:nvPr/>
        </p:nvSpPr>
        <p:spPr bwMode="auto">
          <a:xfrm>
            <a:off x="23336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6" name="Rectangle 15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7" name="Rectangle 16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8" name="Rectangle 1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9" name="Rectangle 18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0" name="Rectangle 19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71" name="Rectangle 20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2" name="Rectangle 21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3" name="Rectangle 22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4" name="Rectangle 23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5" name="Rectangle 24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6" name="Rectangle 25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7" name="Rectangle 26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8" name="Rectangle 2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9" name="Rectangle 28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0" name="Rectangle 29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1" name="Rectangle 30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2" name="Rectangle 31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3" name="Rectangle 32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4" name="Rectangle 33"/>
          <p:cNvSpPr>
            <a:spLocks noChangeArrowheads="1"/>
          </p:cNvSpPr>
          <p:nvPr/>
        </p:nvSpPr>
        <p:spPr bwMode="auto">
          <a:xfrm>
            <a:off x="13049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5" name="Rectangle 37"/>
          <p:cNvSpPr>
            <a:spLocks noChangeArrowheads="1"/>
          </p:cNvSpPr>
          <p:nvPr/>
        </p:nvSpPr>
        <p:spPr bwMode="auto">
          <a:xfrm>
            <a:off x="19907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6" name="Rectangle 39"/>
          <p:cNvSpPr>
            <a:spLocks noChangeArrowheads="1"/>
          </p:cNvSpPr>
          <p:nvPr/>
        </p:nvSpPr>
        <p:spPr bwMode="auto">
          <a:xfrm>
            <a:off x="13049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7" name="Rectangle 40"/>
          <p:cNvSpPr>
            <a:spLocks noChangeArrowheads="1"/>
          </p:cNvSpPr>
          <p:nvPr/>
        </p:nvSpPr>
        <p:spPr bwMode="auto">
          <a:xfrm>
            <a:off x="19907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8" name="Rectangle 2"/>
          <p:cNvSpPr>
            <a:spLocks noChangeArrowheads="1"/>
          </p:cNvSpPr>
          <p:nvPr/>
        </p:nvSpPr>
        <p:spPr bwMode="auto">
          <a:xfrm>
            <a:off x="32766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9" name="Rectangle 3"/>
          <p:cNvSpPr>
            <a:spLocks noChangeArrowheads="1"/>
          </p:cNvSpPr>
          <p:nvPr/>
        </p:nvSpPr>
        <p:spPr bwMode="auto">
          <a:xfrm>
            <a:off x="29337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0" name="Rectangle 4"/>
          <p:cNvSpPr>
            <a:spLocks noChangeArrowheads="1"/>
          </p:cNvSpPr>
          <p:nvPr/>
        </p:nvSpPr>
        <p:spPr bwMode="auto">
          <a:xfrm>
            <a:off x="29337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1" name="Rectangle 7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2" name="Rectangle 18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3" name="Rectangle 33"/>
          <p:cNvSpPr>
            <a:spLocks noChangeArrowheads="1"/>
          </p:cNvSpPr>
          <p:nvPr/>
        </p:nvSpPr>
        <p:spPr bwMode="auto">
          <a:xfrm>
            <a:off x="2933700" y="2622572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4" name="Rectangle 2"/>
          <p:cNvSpPr>
            <a:spLocks noChangeArrowheads="1"/>
          </p:cNvSpPr>
          <p:nvPr/>
        </p:nvSpPr>
        <p:spPr bwMode="auto">
          <a:xfrm>
            <a:off x="4273924" y="188942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5" name="Rectangle 3"/>
          <p:cNvSpPr>
            <a:spLocks noChangeArrowheads="1"/>
          </p:cNvSpPr>
          <p:nvPr/>
        </p:nvSpPr>
        <p:spPr bwMode="auto">
          <a:xfrm>
            <a:off x="3931024" y="188942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6" name="Rectangle 4"/>
          <p:cNvSpPr>
            <a:spLocks noChangeArrowheads="1"/>
          </p:cNvSpPr>
          <p:nvPr/>
        </p:nvSpPr>
        <p:spPr bwMode="auto">
          <a:xfrm>
            <a:off x="39310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3</a:t>
            </a:r>
            <a:r>
              <a:rPr lang="en-US" sz="1350" baseline="-25000" dirty="0" smtClean="0">
                <a:solidFill>
                  <a:schemeClr val="bg1"/>
                </a:solidFill>
              </a:rPr>
              <a:t>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7" name="Rectangle 7"/>
          <p:cNvSpPr>
            <a:spLocks noChangeArrowheads="1"/>
          </p:cNvSpPr>
          <p:nvPr/>
        </p:nvSpPr>
        <p:spPr bwMode="auto">
          <a:xfrm>
            <a:off x="42739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8" name="Rectangle 18"/>
          <p:cNvSpPr>
            <a:spLocks noChangeArrowheads="1"/>
          </p:cNvSpPr>
          <p:nvPr/>
        </p:nvSpPr>
        <p:spPr bwMode="auto">
          <a:xfrm>
            <a:off x="42739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3</a:t>
            </a:r>
            <a:r>
              <a:rPr lang="en-US" sz="1350" baseline="-25000" dirty="0" smtClean="0">
                <a:solidFill>
                  <a:schemeClr val="bg1"/>
                </a:solidFill>
              </a:rPr>
              <a:t>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9" name="Rectangle 33"/>
          <p:cNvSpPr>
            <a:spLocks noChangeArrowheads="1"/>
          </p:cNvSpPr>
          <p:nvPr/>
        </p:nvSpPr>
        <p:spPr bwMode="auto">
          <a:xfrm>
            <a:off x="3931024" y="1889423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608" name="TextBox 144"/>
          <p:cNvSpPr txBox="1">
            <a:spLocks noChangeArrowheads="1"/>
          </p:cNvSpPr>
          <p:nvPr/>
        </p:nvSpPr>
        <p:spPr bwMode="auto">
          <a:xfrm>
            <a:off x="4669653" y="1978500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609" name="TextBox 145"/>
          <p:cNvSpPr txBox="1">
            <a:spLocks noChangeArrowheads="1"/>
          </p:cNvSpPr>
          <p:nvPr/>
        </p:nvSpPr>
        <p:spPr bwMode="auto">
          <a:xfrm>
            <a:off x="2818243" y="2339136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4041025" y="2186960"/>
            <a:ext cx="0" cy="61103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155325" y="2224180"/>
            <a:ext cx="0" cy="74728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4383925" y="2224180"/>
            <a:ext cx="0" cy="5460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4469650" y="2224180"/>
            <a:ext cx="0" cy="7303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V="1">
            <a:off x="3500711" y="2727332"/>
            <a:ext cx="496334" cy="12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3526675" y="3041415"/>
            <a:ext cx="857250" cy="264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3525182" y="2814422"/>
            <a:ext cx="858743" cy="178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493939" y="2961316"/>
            <a:ext cx="579764" cy="266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644">
        <p:fade/>
      </p:transition>
    </mc:Choice>
    <mc:Fallback xmlns="">
      <p:transition spd="med" advTm="32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Phases of Toy Example</a:t>
            </a:r>
            <a:endParaRPr lang="en-US" dirty="0"/>
          </a:p>
        </p:txBody>
      </p:sp>
      <p:pic>
        <p:nvPicPr>
          <p:cNvPr id="25" name="Content Placeholder 2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9088" y="876992"/>
            <a:ext cx="6218237" cy="3889579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6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635">
        <p:fade/>
      </p:transition>
    </mc:Choice>
    <mc:Fallback xmlns="">
      <p:transition spd="med" advTm="356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Phases of Toy Example (cont.)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590800" y="1543092"/>
            <a:ext cx="4572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0800" y="2218624"/>
            <a:ext cx="4572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4394906"/>
            <a:ext cx="6629400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memory allows each value to be accessed by multiple threads </a:t>
            </a:r>
          </a:p>
        </p:txBody>
      </p:sp>
      <p:pic>
        <p:nvPicPr>
          <p:cNvPr id="12" name="Content Placeholder 2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57" y="895350"/>
            <a:ext cx="5851525" cy="3660196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0860" y="42507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724">
        <p:fade/>
      </p:transition>
    </mc:Choice>
    <mc:Fallback xmlns="">
      <p:transition spd="med" advTm="797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Barrier Synchronization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Synchronize all threads in a block</a:t>
            </a:r>
          </a:p>
          <a:p>
            <a:pPr lvl="1"/>
            <a:r>
              <a:rPr lang="en-US" dirty="0" smtClean="0"/>
              <a:t>__</a:t>
            </a:r>
            <a:r>
              <a:rPr lang="en-US" dirty="0" err="1" smtClean="0"/>
              <a:t>syncthreads</a:t>
            </a:r>
            <a:r>
              <a:rPr lang="en-US" dirty="0" smtClean="0"/>
              <a:t>()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All threads in the same block must reach the __syncthreads() before any of the them can move on</a:t>
            </a:r>
          </a:p>
          <a:p>
            <a:endParaRPr lang="en-US" dirty="0" smtClean="0"/>
          </a:p>
          <a:p>
            <a:r>
              <a:rPr lang="en-US" dirty="0" smtClean="0"/>
              <a:t>Best used to coordinate the phased execution tiled algorithms</a:t>
            </a:r>
          </a:p>
          <a:p>
            <a:pPr lvl="1"/>
            <a:r>
              <a:rPr lang="en-US" dirty="0" smtClean="0"/>
              <a:t>To ensure that all elements of a tile are loaded at the beginning of a phase</a:t>
            </a:r>
          </a:p>
          <a:p>
            <a:pPr lvl="1"/>
            <a:r>
              <a:rPr lang="en-US" dirty="0" smtClean="0"/>
              <a:t>To ensure that all elements of a tile are consumed at the end of a phase</a:t>
            </a:r>
          </a:p>
          <a:p>
            <a:pPr lvl="1"/>
            <a:endParaRPr lang="en-US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239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781">
        <p:fade/>
      </p:transition>
    </mc:Choice>
    <mc:Fallback xmlns="">
      <p:transition spd="med" advTm="867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424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45">
        <p:fade/>
      </p:transition>
    </mc:Choice>
    <mc:Fallback xmlns="">
      <p:transition spd="med" advTm="67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understand the design of a tiled parallel algorithm for matrix multiplication</a:t>
            </a:r>
          </a:p>
          <a:p>
            <a:pPr lvl="1"/>
            <a:r>
              <a:rPr lang="en-US" dirty="0" smtClean="0"/>
              <a:t>Loading a tile</a:t>
            </a:r>
          </a:p>
          <a:p>
            <a:pPr lvl="1"/>
            <a:r>
              <a:rPr lang="en-US" dirty="0" smtClean="0"/>
              <a:t>Phased execution</a:t>
            </a:r>
          </a:p>
          <a:p>
            <a:pPr lvl="1"/>
            <a:r>
              <a:rPr lang="en-US" dirty="0" smtClean="0"/>
              <a:t>Barrier Synchronization</a:t>
            </a:r>
          </a:p>
          <a:p>
            <a:pPr lvl="1"/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991">
        <p:fade/>
      </p:transition>
    </mc:Choice>
    <mc:Fallback xmlns="">
      <p:transition spd="med" advTm="309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93040" y="971550"/>
            <a:ext cx="4667768" cy="4214375"/>
            <a:chOff x="2767909" y="1356276"/>
            <a:chExt cx="6223691" cy="5619167"/>
          </a:xfrm>
        </p:grpSpPr>
        <p:sp>
          <p:nvSpPr>
            <p:cNvPr id="6147" name="Text Box 2"/>
            <p:cNvSpPr txBox="1">
              <a:spLocks noChangeArrowheads="1"/>
            </p:cNvSpPr>
            <p:nvPr/>
          </p:nvSpPr>
          <p:spPr bwMode="auto">
            <a:xfrm>
              <a:off x="3886200" y="3838575"/>
              <a:ext cx="2438400" cy="24860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M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8" name="Text Box 3"/>
            <p:cNvSpPr txBox="1">
              <a:spLocks noChangeArrowheads="1"/>
            </p:cNvSpPr>
            <p:nvPr/>
          </p:nvSpPr>
          <p:spPr bwMode="auto">
            <a:xfrm>
              <a:off x="6400800" y="1356276"/>
              <a:ext cx="2590800" cy="2438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N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9" name="Text Box 4"/>
            <p:cNvSpPr txBox="1">
              <a:spLocks noChangeArrowheads="1"/>
            </p:cNvSpPr>
            <p:nvPr/>
          </p:nvSpPr>
          <p:spPr bwMode="auto">
            <a:xfrm>
              <a:off x="6400800" y="3843338"/>
              <a:ext cx="2590800" cy="24812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P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50" name="Text Box 5"/>
            <p:cNvSpPr txBox="1">
              <a:spLocks noChangeArrowheads="1"/>
            </p:cNvSpPr>
            <p:nvPr/>
          </p:nvSpPr>
          <p:spPr bwMode="auto">
            <a:xfrm>
              <a:off x="7229475" y="4697413"/>
              <a:ext cx="823913" cy="82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 dirty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6151" name="Line 6"/>
            <p:cNvSpPr>
              <a:spLocks noChangeShapeType="1"/>
            </p:cNvSpPr>
            <p:nvPr/>
          </p:nvSpPr>
          <p:spPr bwMode="auto">
            <a:xfrm>
              <a:off x="7734300" y="3749675"/>
              <a:ext cx="1588" cy="156368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2" name="Line 7"/>
            <p:cNvSpPr>
              <a:spLocks noChangeShapeType="1"/>
            </p:cNvSpPr>
            <p:nvPr/>
          </p:nvSpPr>
          <p:spPr bwMode="auto">
            <a:xfrm>
              <a:off x="7680325" y="3744913"/>
              <a:ext cx="0" cy="156051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3" name="Line 8"/>
            <p:cNvSpPr>
              <a:spLocks noChangeShapeType="1"/>
            </p:cNvSpPr>
            <p:nvPr/>
          </p:nvSpPr>
          <p:spPr bwMode="auto">
            <a:xfrm>
              <a:off x="8763000" y="3833813"/>
              <a:ext cx="4763" cy="254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4" name="Line 9"/>
            <p:cNvSpPr>
              <a:spLocks noChangeShapeType="1"/>
            </p:cNvSpPr>
            <p:nvPr/>
          </p:nvSpPr>
          <p:spPr bwMode="auto">
            <a:xfrm rot="-5400000" flipH="1" flipV="1">
              <a:off x="7658100" y="4914900"/>
              <a:ext cx="0" cy="2667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5" name="Line 10"/>
            <p:cNvSpPr>
              <a:spLocks noChangeShapeType="1"/>
            </p:cNvSpPr>
            <p:nvPr/>
          </p:nvSpPr>
          <p:spPr bwMode="auto">
            <a:xfrm>
              <a:off x="8166100" y="4694238"/>
              <a:ext cx="6350" cy="8223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6" name="Line 11"/>
            <p:cNvSpPr>
              <a:spLocks noChangeShapeType="1"/>
            </p:cNvSpPr>
            <p:nvPr/>
          </p:nvSpPr>
          <p:spPr bwMode="auto">
            <a:xfrm rot="-5400000">
              <a:off x="7631907" y="5233193"/>
              <a:ext cx="6350" cy="8239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7" name="Text Box 12"/>
            <p:cNvSpPr txBox="1">
              <a:spLocks noChangeArrowheads="1"/>
            </p:cNvSpPr>
            <p:nvPr/>
          </p:nvSpPr>
          <p:spPr bwMode="auto">
            <a:xfrm>
              <a:off x="7044383" y="5718175"/>
              <a:ext cx="1179812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</a:t>
              </a:r>
            </a:p>
          </p:txBody>
        </p:sp>
        <p:sp>
          <p:nvSpPr>
            <p:cNvPr id="6158" name="Text Box 13"/>
            <p:cNvSpPr txBox="1">
              <a:spLocks noChangeArrowheads="1"/>
            </p:cNvSpPr>
            <p:nvPr/>
          </p:nvSpPr>
          <p:spPr bwMode="auto">
            <a:xfrm>
              <a:off x="7360709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159" name="Text Box 14"/>
            <p:cNvSpPr txBox="1">
              <a:spLocks noChangeArrowheads="1"/>
            </p:cNvSpPr>
            <p:nvPr/>
          </p:nvSpPr>
          <p:spPr bwMode="auto">
            <a:xfrm>
              <a:off x="4812772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160" name="Text Box 15"/>
            <p:cNvSpPr txBox="1">
              <a:spLocks noChangeArrowheads="1"/>
            </p:cNvSpPr>
            <p:nvPr/>
          </p:nvSpPr>
          <p:spPr bwMode="auto">
            <a:xfrm>
              <a:off x="7680325" y="5313363"/>
              <a:ext cx="55563" cy="5397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161" name="Line 16"/>
            <p:cNvSpPr>
              <a:spLocks noChangeShapeType="1"/>
            </p:cNvSpPr>
            <p:nvPr/>
          </p:nvSpPr>
          <p:spPr bwMode="auto">
            <a:xfrm>
              <a:off x="6283325" y="5313363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2" name="Line 17"/>
            <p:cNvSpPr>
              <a:spLocks noChangeShapeType="1"/>
            </p:cNvSpPr>
            <p:nvPr/>
          </p:nvSpPr>
          <p:spPr bwMode="auto">
            <a:xfrm>
              <a:off x="6283325" y="5367338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 rot="-5400000">
              <a:off x="5097463" y="5032375"/>
              <a:ext cx="4762" cy="24272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4" name="Line 19"/>
            <p:cNvSpPr>
              <a:spLocks noChangeShapeType="1"/>
            </p:cNvSpPr>
            <p:nvPr/>
          </p:nvSpPr>
          <p:spPr bwMode="auto">
            <a:xfrm rot="10800000" flipH="1">
              <a:off x="8759825" y="1371600"/>
              <a:ext cx="3175" cy="2413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5" name="Rectangle 20"/>
            <p:cNvSpPr>
              <a:spLocks noChangeArrowheads="1"/>
            </p:cNvSpPr>
            <p:nvPr/>
          </p:nvSpPr>
          <p:spPr bwMode="auto">
            <a:xfrm>
              <a:off x="3933825" y="5711825"/>
              <a:ext cx="1825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6" name="Rectangle 21"/>
            <p:cNvSpPr>
              <a:spLocks noChangeArrowheads="1"/>
            </p:cNvSpPr>
            <p:nvPr/>
          </p:nvSpPr>
          <p:spPr bwMode="auto">
            <a:xfrm>
              <a:off x="6221413" y="4703763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7" name="Rectangle 22"/>
            <p:cNvSpPr>
              <a:spLocks noChangeArrowheads="1"/>
            </p:cNvSpPr>
            <p:nvPr/>
          </p:nvSpPr>
          <p:spPr bwMode="auto">
            <a:xfrm>
              <a:off x="7989888" y="1911350"/>
              <a:ext cx="182562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210" name="Text Box 65"/>
            <p:cNvSpPr txBox="1">
              <a:spLocks noChangeArrowheads="1"/>
            </p:cNvSpPr>
            <p:nvPr/>
          </p:nvSpPr>
          <p:spPr bwMode="auto">
            <a:xfrm rot="16200000">
              <a:off x="7651897" y="4991636"/>
              <a:ext cx="1282404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BLOCK_WIDTHE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212" name="Text Box 67"/>
            <p:cNvSpPr txBox="1">
              <a:spLocks noChangeArrowheads="1"/>
            </p:cNvSpPr>
            <p:nvPr/>
          </p:nvSpPr>
          <p:spPr bwMode="auto">
            <a:xfrm rot="16200000">
              <a:off x="8593884" y="2365641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215" name="Rectangle 70"/>
            <p:cNvSpPr>
              <a:spLocks noChangeArrowheads="1"/>
            </p:cNvSpPr>
            <p:nvPr/>
          </p:nvSpPr>
          <p:spPr bwMode="auto">
            <a:xfrm rot="-5400000">
              <a:off x="3868738" y="6446838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" name="Text Box 67"/>
            <p:cNvSpPr txBox="1">
              <a:spLocks noChangeArrowheads="1"/>
            </p:cNvSpPr>
            <p:nvPr/>
          </p:nvSpPr>
          <p:spPr bwMode="auto">
            <a:xfrm rot="16200000">
              <a:off x="8589848" y="5058907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767909" y="5131835"/>
              <a:ext cx="6665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Row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275909" y="5305426"/>
              <a:ext cx="482600" cy="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7424777" y="6575334"/>
              <a:ext cx="57750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Col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684128" y="6301978"/>
              <a:ext cx="0" cy="28971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13" name="Text Box 68"/>
            <p:cNvSpPr txBox="1">
              <a:spLocks noChangeArrowheads="1"/>
            </p:cNvSpPr>
            <p:nvPr/>
          </p:nvSpPr>
          <p:spPr bwMode="auto">
            <a:xfrm>
              <a:off x="3886200" y="5305424"/>
              <a:ext cx="2400300" cy="635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214" name="Text Box 69"/>
            <p:cNvSpPr txBox="1">
              <a:spLocks noChangeArrowheads="1"/>
            </p:cNvSpPr>
            <p:nvPr/>
          </p:nvSpPr>
          <p:spPr bwMode="auto">
            <a:xfrm>
              <a:off x="7696200" y="1371600"/>
              <a:ext cx="60959" cy="2438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</a:t>
            </a:r>
            <a:r>
              <a:rPr lang="en-US" dirty="0"/>
              <a:t>Multiplication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3733" y="802869"/>
            <a:ext cx="3438947" cy="4023919"/>
          </a:xfrm>
        </p:spPr>
        <p:txBody>
          <a:bodyPr/>
          <a:lstStyle/>
          <a:p>
            <a:r>
              <a:rPr lang="en-US" sz="1600" dirty="0" smtClean="0"/>
              <a:t>Data </a:t>
            </a:r>
            <a:r>
              <a:rPr lang="en-US" sz="1600" dirty="0"/>
              <a:t>a</a:t>
            </a:r>
            <a:r>
              <a:rPr lang="en-US" sz="1600" dirty="0" smtClean="0"/>
              <a:t>ccess pattern</a:t>
            </a:r>
          </a:p>
          <a:p>
            <a:pPr lvl="1"/>
            <a:r>
              <a:rPr lang="en-US" sz="1267" dirty="0" smtClean="0"/>
              <a:t>Each thread - a row of M and a column of N</a:t>
            </a:r>
          </a:p>
          <a:p>
            <a:pPr lvl="1"/>
            <a:r>
              <a:rPr lang="en-US" sz="1267" dirty="0" smtClean="0"/>
              <a:t>Each thread block – a strip of M and a strip of N</a:t>
            </a:r>
            <a:endParaRPr lang="en-US" sz="1267" dirty="0"/>
          </a:p>
          <a:p>
            <a:endParaRPr lang="en-US" dirty="0"/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2139556" y="3481535"/>
            <a:ext cx="1812668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4643416" y="973240"/>
            <a:ext cx="617935" cy="1827109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0473" y="43322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12276"/>
      </p:ext>
    </p:extLst>
  </p:cSld>
  <p:clrMapOvr>
    <a:masterClrMapping/>
  </p:clrMapOvr>
  <p:transition advTm="506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63965" y="971550"/>
            <a:ext cx="4296843" cy="4002581"/>
            <a:chOff x="3262476" y="1356276"/>
            <a:chExt cx="5729124" cy="5336775"/>
          </a:xfrm>
        </p:grpSpPr>
        <p:sp>
          <p:nvSpPr>
            <p:cNvPr id="6147" name="Text Box 2"/>
            <p:cNvSpPr txBox="1">
              <a:spLocks noChangeArrowheads="1"/>
            </p:cNvSpPr>
            <p:nvPr/>
          </p:nvSpPr>
          <p:spPr bwMode="auto">
            <a:xfrm>
              <a:off x="3886200" y="3838575"/>
              <a:ext cx="2438400" cy="24860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M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8" name="Text Box 3"/>
            <p:cNvSpPr txBox="1">
              <a:spLocks noChangeArrowheads="1"/>
            </p:cNvSpPr>
            <p:nvPr/>
          </p:nvSpPr>
          <p:spPr bwMode="auto">
            <a:xfrm>
              <a:off x="6400800" y="1356276"/>
              <a:ext cx="2590800" cy="2438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N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9" name="Text Box 4"/>
            <p:cNvSpPr txBox="1">
              <a:spLocks noChangeArrowheads="1"/>
            </p:cNvSpPr>
            <p:nvPr/>
          </p:nvSpPr>
          <p:spPr bwMode="auto">
            <a:xfrm>
              <a:off x="6400800" y="3843338"/>
              <a:ext cx="2590800" cy="24812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P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50" name="Text Box 5"/>
            <p:cNvSpPr txBox="1">
              <a:spLocks noChangeArrowheads="1"/>
            </p:cNvSpPr>
            <p:nvPr/>
          </p:nvSpPr>
          <p:spPr bwMode="auto">
            <a:xfrm>
              <a:off x="7229475" y="4697413"/>
              <a:ext cx="823913" cy="82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 dirty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6151" name="Line 6"/>
            <p:cNvSpPr>
              <a:spLocks noChangeShapeType="1"/>
            </p:cNvSpPr>
            <p:nvPr/>
          </p:nvSpPr>
          <p:spPr bwMode="auto">
            <a:xfrm>
              <a:off x="7734300" y="3749675"/>
              <a:ext cx="1588" cy="156368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2" name="Line 7"/>
            <p:cNvSpPr>
              <a:spLocks noChangeShapeType="1"/>
            </p:cNvSpPr>
            <p:nvPr/>
          </p:nvSpPr>
          <p:spPr bwMode="auto">
            <a:xfrm>
              <a:off x="7680325" y="3744913"/>
              <a:ext cx="0" cy="156051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3" name="Line 8"/>
            <p:cNvSpPr>
              <a:spLocks noChangeShapeType="1"/>
            </p:cNvSpPr>
            <p:nvPr/>
          </p:nvSpPr>
          <p:spPr bwMode="auto">
            <a:xfrm>
              <a:off x="8763000" y="3833813"/>
              <a:ext cx="4763" cy="254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4" name="Line 9"/>
            <p:cNvSpPr>
              <a:spLocks noChangeShapeType="1"/>
            </p:cNvSpPr>
            <p:nvPr/>
          </p:nvSpPr>
          <p:spPr bwMode="auto">
            <a:xfrm rot="-5400000" flipH="1" flipV="1">
              <a:off x="7658100" y="4914900"/>
              <a:ext cx="0" cy="2667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5" name="Line 10"/>
            <p:cNvSpPr>
              <a:spLocks noChangeShapeType="1"/>
            </p:cNvSpPr>
            <p:nvPr/>
          </p:nvSpPr>
          <p:spPr bwMode="auto">
            <a:xfrm>
              <a:off x="8166100" y="4694238"/>
              <a:ext cx="6350" cy="8223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6" name="Line 11"/>
            <p:cNvSpPr>
              <a:spLocks noChangeShapeType="1"/>
            </p:cNvSpPr>
            <p:nvPr/>
          </p:nvSpPr>
          <p:spPr bwMode="auto">
            <a:xfrm rot="-5400000">
              <a:off x="7631907" y="5233193"/>
              <a:ext cx="6350" cy="8239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7" name="Text Box 12"/>
            <p:cNvSpPr txBox="1">
              <a:spLocks noChangeArrowheads="1"/>
            </p:cNvSpPr>
            <p:nvPr/>
          </p:nvSpPr>
          <p:spPr bwMode="auto">
            <a:xfrm>
              <a:off x="7044383" y="5718175"/>
              <a:ext cx="1179812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</a:t>
              </a:r>
            </a:p>
          </p:txBody>
        </p:sp>
        <p:sp>
          <p:nvSpPr>
            <p:cNvPr id="6158" name="Text Box 13"/>
            <p:cNvSpPr txBox="1">
              <a:spLocks noChangeArrowheads="1"/>
            </p:cNvSpPr>
            <p:nvPr/>
          </p:nvSpPr>
          <p:spPr bwMode="auto">
            <a:xfrm>
              <a:off x="7360709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159" name="Text Box 14"/>
            <p:cNvSpPr txBox="1">
              <a:spLocks noChangeArrowheads="1"/>
            </p:cNvSpPr>
            <p:nvPr/>
          </p:nvSpPr>
          <p:spPr bwMode="auto">
            <a:xfrm>
              <a:off x="4812772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160" name="Text Box 15"/>
            <p:cNvSpPr txBox="1">
              <a:spLocks noChangeArrowheads="1"/>
            </p:cNvSpPr>
            <p:nvPr/>
          </p:nvSpPr>
          <p:spPr bwMode="auto">
            <a:xfrm>
              <a:off x="7680325" y="5313363"/>
              <a:ext cx="55563" cy="5397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161" name="Line 16"/>
            <p:cNvSpPr>
              <a:spLocks noChangeShapeType="1"/>
            </p:cNvSpPr>
            <p:nvPr/>
          </p:nvSpPr>
          <p:spPr bwMode="auto">
            <a:xfrm>
              <a:off x="6283325" y="5313363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2" name="Line 17"/>
            <p:cNvSpPr>
              <a:spLocks noChangeShapeType="1"/>
            </p:cNvSpPr>
            <p:nvPr/>
          </p:nvSpPr>
          <p:spPr bwMode="auto">
            <a:xfrm>
              <a:off x="6283325" y="5367338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 rot="-5400000">
              <a:off x="5097463" y="5032375"/>
              <a:ext cx="4762" cy="24272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4" name="Line 19"/>
            <p:cNvSpPr>
              <a:spLocks noChangeShapeType="1"/>
            </p:cNvSpPr>
            <p:nvPr/>
          </p:nvSpPr>
          <p:spPr bwMode="auto">
            <a:xfrm rot="10800000" flipH="1">
              <a:off x="8759825" y="1371600"/>
              <a:ext cx="3175" cy="2413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5" name="Rectangle 20"/>
            <p:cNvSpPr>
              <a:spLocks noChangeArrowheads="1"/>
            </p:cNvSpPr>
            <p:nvPr/>
          </p:nvSpPr>
          <p:spPr bwMode="auto">
            <a:xfrm>
              <a:off x="3933825" y="5711825"/>
              <a:ext cx="1825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6" name="Rectangle 21"/>
            <p:cNvSpPr>
              <a:spLocks noChangeArrowheads="1"/>
            </p:cNvSpPr>
            <p:nvPr/>
          </p:nvSpPr>
          <p:spPr bwMode="auto">
            <a:xfrm>
              <a:off x="6221413" y="4703763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7" name="Rectangle 22"/>
            <p:cNvSpPr>
              <a:spLocks noChangeArrowheads="1"/>
            </p:cNvSpPr>
            <p:nvPr/>
          </p:nvSpPr>
          <p:spPr bwMode="auto">
            <a:xfrm>
              <a:off x="7989888" y="1911350"/>
              <a:ext cx="182562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210" name="Text Box 65"/>
            <p:cNvSpPr txBox="1">
              <a:spLocks noChangeArrowheads="1"/>
            </p:cNvSpPr>
            <p:nvPr/>
          </p:nvSpPr>
          <p:spPr bwMode="auto">
            <a:xfrm rot="16200000">
              <a:off x="7651897" y="4991636"/>
              <a:ext cx="1282404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BLOCK_WIDTHE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212" name="Text Box 67"/>
            <p:cNvSpPr txBox="1">
              <a:spLocks noChangeArrowheads="1"/>
            </p:cNvSpPr>
            <p:nvPr/>
          </p:nvSpPr>
          <p:spPr bwMode="auto">
            <a:xfrm rot="16200000">
              <a:off x="8593884" y="2365641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215" name="Rectangle 70"/>
            <p:cNvSpPr>
              <a:spLocks noChangeArrowheads="1"/>
            </p:cNvSpPr>
            <p:nvPr/>
          </p:nvSpPr>
          <p:spPr bwMode="auto">
            <a:xfrm rot="-5400000">
              <a:off x="3868738" y="6446838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" name="Text Box 67"/>
            <p:cNvSpPr txBox="1">
              <a:spLocks noChangeArrowheads="1"/>
            </p:cNvSpPr>
            <p:nvPr/>
          </p:nvSpPr>
          <p:spPr bwMode="auto">
            <a:xfrm rot="16200000">
              <a:off x="8589848" y="5058907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62476" y="5081587"/>
              <a:ext cx="6665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Row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571" y="6292942"/>
              <a:ext cx="57750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Col</a:t>
              </a:r>
            </a:p>
          </p:txBody>
        </p:sp>
        <p:sp>
          <p:nvSpPr>
            <p:cNvPr id="6213" name="Text Box 68"/>
            <p:cNvSpPr txBox="1">
              <a:spLocks noChangeArrowheads="1"/>
            </p:cNvSpPr>
            <p:nvPr/>
          </p:nvSpPr>
          <p:spPr bwMode="auto">
            <a:xfrm>
              <a:off x="3886200" y="5305424"/>
              <a:ext cx="2400300" cy="635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214" name="Text Box 69"/>
            <p:cNvSpPr txBox="1">
              <a:spLocks noChangeArrowheads="1"/>
            </p:cNvSpPr>
            <p:nvPr/>
          </p:nvSpPr>
          <p:spPr bwMode="auto">
            <a:xfrm>
              <a:off x="7696200" y="1371600"/>
              <a:ext cx="60959" cy="2438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Tiled Matrix </a:t>
            </a:r>
            <a:r>
              <a:rPr lang="en-US" dirty="0"/>
              <a:t>Multiplication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3733" y="802869"/>
            <a:ext cx="3438947" cy="4023919"/>
          </a:xfrm>
        </p:spPr>
        <p:txBody>
          <a:bodyPr/>
          <a:lstStyle/>
          <a:p>
            <a:r>
              <a:rPr lang="en-US" sz="1600" dirty="0"/>
              <a:t>Break up the execution of each thread into phases </a:t>
            </a:r>
            <a:endParaRPr lang="en-US" sz="1600" dirty="0" smtClean="0"/>
          </a:p>
          <a:p>
            <a:r>
              <a:rPr lang="en-US" sz="1600" dirty="0" smtClean="0"/>
              <a:t>so </a:t>
            </a:r>
            <a:r>
              <a:rPr lang="en-US" sz="1600" dirty="0"/>
              <a:t>that the data accesses </a:t>
            </a:r>
            <a:r>
              <a:rPr lang="en-US" sz="1600" dirty="0" smtClean="0"/>
              <a:t>by the thread block in </a:t>
            </a:r>
            <a:r>
              <a:rPr lang="en-US" sz="1600" dirty="0"/>
              <a:t>each phase are focused on one tile of </a:t>
            </a:r>
            <a:r>
              <a:rPr lang="en-US" sz="1600" dirty="0" smtClean="0"/>
              <a:t>M </a:t>
            </a:r>
            <a:r>
              <a:rPr lang="en-US" sz="1600" dirty="0"/>
              <a:t>and one tile of </a:t>
            </a:r>
            <a:r>
              <a:rPr lang="en-US" sz="1600" dirty="0" smtClean="0"/>
              <a:t>N</a:t>
            </a:r>
          </a:p>
          <a:p>
            <a:r>
              <a:rPr lang="en-US" sz="1600" dirty="0" smtClean="0"/>
              <a:t>The tile is of BLOCK_SIZE elements in each dimension</a:t>
            </a:r>
            <a:endParaRPr lang="en-US" sz="1600" dirty="0"/>
          </a:p>
          <a:p>
            <a:endParaRPr lang="en-US" dirty="0"/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2139556" y="3481535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4643416" y="973241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2756181" y="3478880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4643416" y="1584217"/>
            <a:ext cx="617935" cy="61674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35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3612" y="43322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64721"/>
      </p:ext>
    </p:extLst>
  </p:cSld>
  <p:clrMapOvr>
    <a:masterClrMapping/>
  </p:clrMapOvr>
  <p:transition advTm="672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Loading a Tile</a:t>
            </a:r>
          </a:p>
        </p:txBody>
      </p:sp>
      <p:sp>
        <p:nvSpPr>
          <p:cNvPr id="19459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threads in a block participate</a:t>
            </a:r>
          </a:p>
          <a:p>
            <a:pPr lvl="1"/>
            <a:r>
              <a:rPr lang="en-US" dirty="0" smtClean="0"/>
              <a:t>Each thread loads one M element and one N element in tiled code</a:t>
            </a:r>
          </a:p>
          <a:p>
            <a:pPr lvl="1"/>
            <a:endParaRPr lang="en-US" dirty="0" smtClean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Palatino"/>
              </a:defRPr>
            </a:lvl1pPr>
            <a:lvl2pPr marL="557213" indent="-214313" eaLnBrk="0" hangingPunct="0">
              <a:defRPr sz="1200">
                <a:solidFill>
                  <a:schemeClr val="tx1"/>
                </a:solidFill>
                <a:latin typeface="Palatino"/>
              </a:defRPr>
            </a:lvl2pPr>
            <a:lvl3pPr marL="857250" indent="-171450" eaLnBrk="0" hangingPunct="0">
              <a:defRPr sz="1200">
                <a:solidFill>
                  <a:schemeClr val="tx1"/>
                </a:solidFill>
                <a:latin typeface="Palatino"/>
              </a:defRPr>
            </a:lvl3pPr>
            <a:lvl4pPr marL="1200150" indent="-171450" eaLnBrk="0" hangingPunct="0">
              <a:defRPr sz="1200">
                <a:solidFill>
                  <a:schemeClr val="tx1"/>
                </a:solidFill>
                <a:latin typeface="Palatino"/>
              </a:defRPr>
            </a:lvl4pPr>
            <a:lvl5pPr marL="1543050" indent="-171450" eaLnBrk="0" hangingPunct="0">
              <a:defRPr sz="1200">
                <a:solidFill>
                  <a:schemeClr val="tx1"/>
                </a:solidFill>
                <a:latin typeface="Palatino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FDD4E6EC-FAD4-4A64-891F-71620CFE6ED8}" type="slidenum">
              <a:rPr lang="en-US" sz="1050">
                <a:latin typeface="Times New Roman" pitchFamily="18" charset="0"/>
              </a:rPr>
              <a:pPr eaLnBrk="1" hangingPunct="1"/>
              <a:t>5</a:t>
            </a:fld>
            <a:endParaRPr lang="en-US" sz="1050">
              <a:latin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8480" y="43957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349">
        <p:fade/>
      </p:transition>
    </mc:Choice>
    <mc:Fallback xmlns="">
      <p:transition spd="med" advTm="463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Phase 0 Load for Block (0,0)</a:t>
            </a: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43053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9624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624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6482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2" name="Rectangle 11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4" name="Rectangle 13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5" name="Rectangle 14"/>
          <p:cNvSpPr>
            <a:spLocks noChangeArrowheads="1"/>
          </p:cNvSpPr>
          <p:nvPr/>
        </p:nvSpPr>
        <p:spPr bwMode="auto">
          <a:xfrm>
            <a:off x="49911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8" name="Rectangle 1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9" name="Rectangle 18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0" name="Rectangle 19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01" name="Rectangle 20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2" name="Rectangle 21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3" name="Rectangle 22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4" name="Rectangle 23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5" name="Rectangle 24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8" name="Rectangle 2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9" name="Rectangle 28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0" name="Rectangle 29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1" name="Rectangle 30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2" name="Rectangle 31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3" name="Rectangle 32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4" name="Rectangle 33"/>
          <p:cNvSpPr>
            <a:spLocks noChangeArrowheads="1"/>
          </p:cNvSpPr>
          <p:nvPr/>
        </p:nvSpPr>
        <p:spPr bwMode="auto">
          <a:xfrm>
            <a:off x="39624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5" name="Rectangle 37"/>
          <p:cNvSpPr>
            <a:spLocks noChangeArrowheads="1"/>
          </p:cNvSpPr>
          <p:nvPr/>
        </p:nvSpPr>
        <p:spPr bwMode="auto">
          <a:xfrm>
            <a:off x="46482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6" name="Rectangle 39"/>
          <p:cNvSpPr>
            <a:spLocks noChangeArrowheads="1"/>
          </p:cNvSpPr>
          <p:nvPr/>
        </p:nvSpPr>
        <p:spPr bwMode="auto">
          <a:xfrm>
            <a:off x="39624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7" name="Rectangle 40"/>
          <p:cNvSpPr>
            <a:spLocks noChangeArrowheads="1"/>
          </p:cNvSpPr>
          <p:nvPr/>
        </p:nvSpPr>
        <p:spPr bwMode="auto">
          <a:xfrm>
            <a:off x="46482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8" name="Rectangle 2"/>
          <p:cNvSpPr>
            <a:spLocks noChangeArrowheads="1"/>
          </p:cNvSpPr>
          <p:nvPr/>
        </p:nvSpPr>
        <p:spPr bwMode="auto">
          <a:xfrm>
            <a:off x="16478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9" name="Rectangle 3"/>
          <p:cNvSpPr>
            <a:spLocks noChangeArrowheads="1"/>
          </p:cNvSpPr>
          <p:nvPr/>
        </p:nvSpPr>
        <p:spPr bwMode="auto">
          <a:xfrm>
            <a:off x="13049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13049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1" name="Rectangle 5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2" name="Rectangle 6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3" name="Rectangle 7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4" name="Rectangle 8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5" name="Rectangle 9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6" name="Rectangle 10"/>
          <p:cNvSpPr>
            <a:spLocks noChangeArrowheads="1"/>
          </p:cNvSpPr>
          <p:nvPr/>
        </p:nvSpPr>
        <p:spPr bwMode="auto">
          <a:xfrm>
            <a:off x="19907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7" name="Rectangle 11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8" name="Rectangle 12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9" name="Rectangle 13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0" name="Rectangle 14"/>
          <p:cNvSpPr>
            <a:spLocks noChangeArrowheads="1"/>
          </p:cNvSpPr>
          <p:nvPr/>
        </p:nvSpPr>
        <p:spPr bwMode="auto">
          <a:xfrm>
            <a:off x="23336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1" name="Rectangle 15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2" name="Rectangle 16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3" name="Rectangle 1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4" name="Rectangle 18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5" name="Rectangle 19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36" name="Rectangle 20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7" name="Rectangle 21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8" name="Rectangle 22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9" name="Rectangle 23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0" name="Rectangle 24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1" name="Rectangle 25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2" name="Rectangle 26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3" name="Rectangle 2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4" name="Rectangle 28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5" name="Rectangle 29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46" name="Rectangle 30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7" name="Rectangle 31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8" name="Rectangle 32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9" name="Rectangle 33"/>
          <p:cNvSpPr>
            <a:spLocks noChangeArrowheads="1"/>
          </p:cNvSpPr>
          <p:nvPr/>
        </p:nvSpPr>
        <p:spPr bwMode="auto">
          <a:xfrm>
            <a:off x="13049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0" name="Rectangle 37"/>
          <p:cNvSpPr>
            <a:spLocks noChangeArrowheads="1"/>
          </p:cNvSpPr>
          <p:nvPr/>
        </p:nvSpPr>
        <p:spPr bwMode="auto">
          <a:xfrm>
            <a:off x="19907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1" name="Rectangle 39"/>
          <p:cNvSpPr>
            <a:spLocks noChangeArrowheads="1"/>
          </p:cNvSpPr>
          <p:nvPr/>
        </p:nvSpPr>
        <p:spPr bwMode="auto">
          <a:xfrm>
            <a:off x="13049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2" name="Rectangle 40"/>
          <p:cNvSpPr>
            <a:spLocks noChangeArrowheads="1"/>
          </p:cNvSpPr>
          <p:nvPr/>
        </p:nvSpPr>
        <p:spPr bwMode="auto">
          <a:xfrm>
            <a:off x="19907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3" name="Rectangle 2"/>
          <p:cNvSpPr>
            <a:spLocks noChangeArrowheads="1"/>
          </p:cNvSpPr>
          <p:nvPr/>
        </p:nvSpPr>
        <p:spPr bwMode="auto">
          <a:xfrm>
            <a:off x="16478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4" name="Rectangle 3"/>
          <p:cNvSpPr>
            <a:spLocks noChangeArrowheads="1"/>
          </p:cNvSpPr>
          <p:nvPr/>
        </p:nvSpPr>
        <p:spPr bwMode="auto">
          <a:xfrm>
            <a:off x="13049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5" name="Rectangle 4"/>
          <p:cNvSpPr>
            <a:spLocks noChangeArrowheads="1"/>
          </p:cNvSpPr>
          <p:nvPr/>
        </p:nvSpPr>
        <p:spPr bwMode="auto">
          <a:xfrm>
            <a:off x="13049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56" name="Rectangle 5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7" name="Rectangle 6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8" name="Rectangle 7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9" name="Rectangle 8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0" name="Rectangle 9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1" name="Rectangle 10"/>
          <p:cNvSpPr>
            <a:spLocks noChangeArrowheads="1"/>
          </p:cNvSpPr>
          <p:nvPr/>
        </p:nvSpPr>
        <p:spPr bwMode="auto">
          <a:xfrm>
            <a:off x="19907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2" name="Rectangle 11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3" name="Rectangle 12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4" name="Rectangle 13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5" name="Rectangle 14"/>
          <p:cNvSpPr>
            <a:spLocks noChangeArrowheads="1"/>
          </p:cNvSpPr>
          <p:nvPr/>
        </p:nvSpPr>
        <p:spPr bwMode="auto">
          <a:xfrm>
            <a:off x="23336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6" name="Rectangle 15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7" name="Rectangle 16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8" name="Rectangle 1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9" name="Rectangle 18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0" name="Rectangle 19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71" name="Rectangle 20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2" name="Rectangle 21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3" name="Rectangle 22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4" name="Rectangle 23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5" name="Rectangle 24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6" name="Rectangle 25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7" name="Rectangle 26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8" name="Rectangle 2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9" name="Rectangle 28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0" name="Rectangle 29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1" name="Rectangle 30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2" name="Rectangle 31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3" name="Rectangle 32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4" name="Rectangle 33"/>
          <p:cNvSpPr>
            <a:spLocks noChangeArrowheads="1"/>
          </p:cNvSpPr>
          <p:nvPr/>
        </p:nvSpPr>
        <p:spPr bwMode="auto">
          <a:xfrm>
            <a:off x="13049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5" name="Rectangle 37"/>
          <p:cNvSpPr>
            <a:spLocks noChangeArrowheads="1"/>
          </p:cNvSpPr>
          <p:nvPr/>
        </p:nvSpPr>
        <p:spPr bwMode="auto">
          <a:xfrm>
            <a:off x="19907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6" name="Rectangle 39"/>
          <p:cNvSpPr>
            <a:spLocks noChangeArrowheads="1"/>
          </p:cNvSpPr>
          <p:nvPr/>
        </p:nvSpPr>
        <p:spPr bwMode="auto">
          <a:xfrm>
            <a:off x="13049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7" name="Rectangle 40"/>
          <p:cNvSpPr>
            <a:spLocks noChangeArrowheads="1"/>
          </p:cNvSpPr>
          <p:nvPr/>
        </p:nvSpPr>
        <p:spPr bwMode="auto">
          <a:xfrm>
            <a:off x="19907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8" name="Rectangle 2"/>
          <p:cNvSpPr>
            <a:spLocks noChangeArrowheads="1"/>
          </p:cNvSpPr>
          <p:nvPr/>
        </p:nvSpPr>
        <p:spPr bwMode="auto">
          <a:xfrm>
            <a:off x="32766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9" name="Rectangle 3"/>
          <p:cNvSpPr>
            <a:spLocks noChangeArrowheads="1"/>
          </p:cNvSpPr>
          <p:nvPr/>
        </p:nvSpPr>
        <p:spPr bwMode="auto">
          <a:xfrm>
            <a:off x="29337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0" name="Rectangle 4"/>
          <p:cNvSpPr>
            <a:spLocks noChangeArrowheads="1"/>
          </p:cNvSpPr>
          <p:nvPr/>
        </p:nvSpPr>
        <p:spPr bwMode="auto">
          <a:xfrm>
            <a:off x="29337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1" name="Rectangle 7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2" name="Rectangle 18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3" name="Rectangle 33"/>
          <p:cNvSpPr>
            <a:spLocks noChangeArrowheads="1"/>
          </p:cNvSpPr>
          <p:nvPr/>
        </p:nvSpPr>
        <p:spPr bwMode="auto">
          <a:xfrm>
            <a:off x="2933700" y="2622572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4" name="Rectangle 2"/>
          <p:cNvSpPr>
            <a:spLocks noChangeArrowheads="1"/>
          </p:cNvSpPr>
          <p:nvPr/>
        </p:nvSpPr>
        <p:spPr bwMode="auto">
          <a:xfrm>
            <a:off x="4305300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5" name="Rectangle 3"/>
          <p:cNvSpPr>
            <a:spLocks noChangeArrowheads="1"/>
          </p:cNvSpPr>
          <p:nvPr/>
        </p:nvSpPr>
        <p:spPr bwMode="auto">
          <a:xfrm>
            <a:off x="3962400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6" name="Rectangle 4"/>
          <p:cNvSpPr>
            <a:spLocks noChangeArrowheads="1"/>
          </p:cNvSpPr>
          <p:nvPr/>
        </p:nvSpPr>
        <p:spPr bwMode="auto">
          <a:xfrm>
            <a:off x="3962400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7" name="Rectangle 7"/>
          <p:cNvSpPr>
            <a:spLocks noChangeArrowheads="1"/>
          </p:cNvSpPr>
          <p:nvPr/>
        </p:nvSpPr>
        <p:spPr bwMode="auto">
          <a:xfrm>
            <a:off x="4305300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8" name="Rectangle 18"/>
          <p:cNvSpPr>
            <a:spLocks noChangeArrowheads="1"/>
          </p:cNvSpPr>
          <p:nvPr/>
        </p:nvSpPr>
        <p:spPr bwMode="auto">
          <a:xfrm>
            <a:off x="4305300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9" name="Rectangle 33"/>
          <p:cNvSpPr>
            <a:spLocks noChangeArrowheads="1"/>
          </p:cNvSpPr>
          <p:nvPr/>
        </p:nvSpPr>
        <p:spPr bwMode="auto">
          <a:xfrm>
            <a:off x="3962400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V="1">
            <a:off x="1474215" y="1437851"/>
            <a:ext cx="2686050" cy="35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1739610" y="1512610"/>
            <a:ext cx="2686050" cy="516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1474215" y="1732751"/>
            <a:ext cx="2686050" cy="35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1817115" y="1807555"/>
            <a:ext cx="2686050" cy="46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1427419" y="2705761"/>
            <a:ext cx="1714500" cy="1003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1713169" y="3066837"/>
            <a:ext cx="1703942" cy="99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1713169" y="2794908"/>
            <a:ext cx="1703942" cy="14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1427419" y="2972966"/>
            <a:ext cx="1714500" cy="625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8" name="TextBox 144"/>
          <p:cNvSpPr txBox="1">
            <a:spLocks noChangeArrowheads="1"/>
          </p:cNvSpPr>
          <p:nvPr/>
        </p:nvSpPr>
        <p:spPr bwMode="auto">
          <a:xfrm>
            <a:off x="4701029" y="1455915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609" name="TextBox 145"/>
          <p:cNvSpPr txBox="1">
            <a:spLocks noChangeArrowheads="1"/>
          </p:cNvSpPr>
          <p:nvPr/>
        </p:nvSpPr>
        <p:spPr bwMode="auto">
          <a:xfrm>
            <a:off x="2818243" y="2339136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993">
        <p:fade/>
      </p:transition>
    </mc:Choice>
    <mc:Fallback xmlns="">
      <p:transition spd="med" advTm="939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30517" y="272847"/>
            <a:ext cx="6235065" cy="438582"/>
          </a:xfrm>
        </p:spPr>
        <p:txBody>
          <a:bodyPr>
            <a:normAutofit/>
          </a:bodyPr>
          <a:lstStyle/>
          <a:p>
            <a:r>
              <a:rPr lang="en-US" dirty="0"/>
              <a:t>Phase 0 Use for Block (0,0) (iteration 0)</a:t>
            </a:r>
            <a:endParaRPr lang="en-US" dirty="0" smtClean="0"/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43053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9624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624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6482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2" name="Rectangle 11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4" name="Rectangle 13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5" name="Rectangle 14"/>
          <p:cNvSpPr>
            <a:spLocks noChangeArrowheads="1"/>
          </p:cNvSpPr>
          <p:nvPr/>
        </p:nvSpPr>
        <p:spPr bwMode="auto">
          <a:xfrm>
            <a:off x="49911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8" name="Rectangle 1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9" name="Rectangle 18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0" name="Rectangle 19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01" name="Rectangle 20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2" name="Rectangle 21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3" name="Rectangle 22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4" name="Rectangle 23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5" name="Rectangle 24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8" name="Rectangle 2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9" name="Rectangle 28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0" name="Rectangle 29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1" name="Rectangle 30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2" name="Rectangle 31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3" name="Rectangle 32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4" name="Rectangle 33"/>
          <p:cNvSpPr>
            <a:spLocks noChangeArrowheads="1"/>
          </p:cNvSpPr>
          <p:nvPr/>
        </p:nvSpPr>
        <p:spPr bwMode="auto">
          <a:xfrm>
            <a:off x="39624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5" name="Rectangle 37"/>
          <p:cNvSpPr>
            <a:spLocks noChangeArrowheads="1"/>
          </p:cNvSpPr>
          <p:nvPr/>
        </p:nvSpPr>
        <p:spPr bwMode="auto">
          <a:xfrm>
            <a:off x="46482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6" name="Rectangle 39"/>
          <p:cNvSpPr>
            <a:spLocks noChangeArrowheads="1"/>
          </p:cNvSpPr>
          <p:nvPr/>
        </p:nvSpPr>
        <p:spPr bwMode="auto">
          <a:xfrm>
            <a:off x="39624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7" name="Rectangle 40"/>
          <p:cNvSpPr>
            <a:spLocks noChangeArrowheads="1"/>
          </p:cNvSpPr>
          <p:nvPr/>
        </p:nvSpPr>
        <p:spPr bwMode="auto">
          <a:xfrm>
            <a:off x="46482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8" name="Rectangle 2"/>
          <p:cNvSpPr>
            <a:spLocks noChangeArrowheads="1"/>
          </p:cNvSpPr>
          <p:nvPr/>
        </p:nvSpPr>
        <p:spPr bwMode="auto">
          <a:xfrm>
            <a:off x="16478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9" name="Rectangle 3"/>
          <p:cNvSpPr>
            <a:spLocks noChangeArrowheads="1"/>
          </p:cNvSpPr>
          <p:nvPr/>
        </p:nvSpPr>
        <p:spPr bwMode="auto">
          <a:xfrm>
            <a:off x="13049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13049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1" name="Rectangle 5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2" name="Rectangle 6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3" name="Rectangle 7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4" name="Rectangle 8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5" name="Rectangle 9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6" name="Rectangle 10"/>
          <p:cNvSpPr>
            <a:spLocks noChangeArrowheads="1"/>
          </p:cNvSpPr>
          <p:nvPr/>
        </p:nvSpPr>
        <p:spPr bwMode="auto">
          <a:xfrm>
            <a:off x="19907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7" name="Rectangle 11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8" name="Rectangle 12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9" name="Rectangle 13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0" name="Rectangle 14"/>
          <p:cNvSpPr>
            <a:spLocks noChangeArrowheads="1"/>
          </p:cNvSpPr>
          <p:nvPr/>
        </p:nvSpPr>
        <p:spPr bwMode="auto">
          <a:xfrm>
            <a:off x="23336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1" name="Rectangle 15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2" name="Rectangle 16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3" name="Rectangle 1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4" name="Rectangle 18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5" name="Rectangle 19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36" name="Rectangle 20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7" name="Rectangle 21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8" name="Rectangle 22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9" name="Rectangle 23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0" name="Rectangle 24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1" name="Rectangle 25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2" name="Rectangle 26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3" name="Rectangle 2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4" name="Rectangle 28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5" name="Rectangle 29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46" name="Rectangle 30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7" name="Rectangle 31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8" name="Rectangle 32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9" name="Rectangle 33"/>
          <p:cNvSpPr>
            <a:spLocks noChangeArrowheads="1"/>
          </p:cNvSpPr>
          <p:nvPr/>
        </p:nvSpPr>
        <p:spPr bwMode="auto">
          <a:xfrm>
            <a:off x="13049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0" name="Rectangle 37"/>
          <p:cNvSpPr>
            <a:spLocks noChangeArrowheads="1"/>
          </p:cNvSpPr>
          <p:nvPr/>
        </p:nvSpPr>
        <p:spPr bwMode="auto">
          <a:xfrm>
            <a:off x="19907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1" name="Rectangle 39"/>
          <p:cNvSpPr>
            <a:spLocks noChangeArrowheads="1"/>
          </p:cNvSpPr>
          <p:nvPr/>
        </p:nvSpPr>
        <p:spPr bwMode="auto">
          <a:xfrm>
            <a:off x="13049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2" name="Rectangle 40"/>
          <p:cNvSpPr>
            <a:spLocks noChangeArrowheads="1"/>
          </p:cNvSpPr>
          <p:nvPr/>
        </p:nvSpPr>
        <p:spPr bwMode="auto">
          <a:xfrm>
            <a:off x="19907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3" name="Rectangle 2"/>
          <p:cNvSpPr>
            <a:spLocks noChangeArrowheads="1"/>
          </p:cNvSpPr>
          <p:nvPr/>
        </p:nvSpPr>
        <p:spPr bwMode="auto">
          <a:xfrm>
            <a:off x="16478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4" name="Rectangle 3"/>
          <p:cNvSpPr>
            <a:spLocks noChangeArrowheads="1"/>
          </p:cNvSpPr>
          <p:nvPr/>
        </p:nvSpPr>
        <p:spPr bwMode="auto">
          <a:xfrm>
            <a:off x="13049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5" name="Rectangle 4"/>
          <p:cNvSpPr>
            <a:spLocks noChangeArrowheads="1"/>
          </p:cNvSpPr>
          <p:nvPr/>
        </p:nvSpPr>
        <p:spPr bwMode="auto">
          <a:xfrm>
            <a:off x="13049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56" name="Rectangle 5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7" name="Rectangle 6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8" name="Rectangle 7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9" name="Rectangle 8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0" name="Rectangle 9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1" name="Rectangle 10"/>
          <p:cNvSpPr>
            <a:spLocks noChangeArrowheads="1"/>
          </p:cNvSpPr>
          <p:nvPr/>
        </p:nvSpPr>
        <p:spPr bwMode="auto">
          <a:xfrm>
            <a:off x="19907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2" name="Rectangle 11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3" name="Rectangle 12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4" name="Rectangle 13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5" name="Rectangle 14"/>
          <p:cNvSpPr>
            <a:spLocks noChangeArrowheads="1"/>
          </p:cNvSpPr>
          <p:nvPr/>
        </p:nvSpPr>
        <p:spPr bwMode="auto">
          <a:xfrm>
            <a:off x="23336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6" name="Rectangle 15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7" name="Rectangle 16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8" name="Rectangle 1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9" name="Rectangle 18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0" name="Rectangle 19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71" name="Rectangle 20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2" name="Rectangle 21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3" name="Rectangle 22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4" name="Rectangle 23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5" name="Rectangle 24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6" name="Rectangle 25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7" name="Rectangle 26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8" name="Rectangle 2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9" name="Rectangle 28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0" name="Rectangle 29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1" name="Rectangle 30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2" name="Rectangle 31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3" name="Rectangle 32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4" name="Rectangle 33"/>
          <p:cNvSpPr>
            <a:spLocks noChangeArrowheads="1"/>
          </p:cNvSpPr>
          <p:nvPr/>
        </p:nvSpPr>
        <p:spPr bwMode="auto">
          <a:xfrm>
            <a:off x="13049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5" name="Rectangle 37"/>
          <p:cNvSpPr>
            <a:spLocks noChangeArrowheads="1"/>
          </p:cNvSpPr>
          <p:nvPr/>
        </p:nvSpPr>
        <p:spPr bwMode="auto">
          <a:xfrm>
            <a:off x="19907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6" name="Rectangle 39"/>
          <p:cNvSpPr>
            <a:spLocks noChangeArrowheads="1"/>
          </p:cNvSpPr>
          <p:nvPr/>
        </p:nvSpPr>
        <p:spPr bwMode="auto">
          <a:xfrm>
            <a:off x="13049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7" name="Rectangle 40"/>
          <p:cNvSpPr>
            <a:spLocks noChangeArrowheads="1"/>
          </p:cNvSpPr>
          <p:nvPr/>
        </p:nvSpPr>
        <p:spPr bwMode="auto">
          <a:xfrm>
            <a:off x="19907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8" name="Rectangle 2"/>
          <p:cNvSpPr>
            <a:spLocks noChangeArrowheads="1"/>
          </p:cNvSpPr>
          <p:nvPr/>
        </p:nvSpPr>
        <p:spPr bwMode="auto">
          <a:xfrm>
            <a:off x="32766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9" name="Rectangle 3"/>
          <p:cNvSpPr>
            <a:spLocks noChangeArrowheads="1"/>
          </p:cNvSpPr>
          <p:nvPr/>
        </p:nvSpPr>
        <p:spPr bwMode="auto">
          <a:xfrm>
            <a:off x="29337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0" name="Rectangle 4"/>
          <p:cNvSpPr>
            <a:spLocks noChangeArrowheads="1"/>
          </p:cNvSpPr>
          <p:nvPr/>
        </p:nvSpPr>
        <p:spPr bwMode="auto">
          <a:xfrm>
            <a:off x="29337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1" name="Rectangle 7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2" name="Rectangle 18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3" name="Rectangle 33"/>
          <p:cNvSpPr>
            <a:spLocks noChangeArrowheads="1"/>
          </p:cNvSpPr>
          <p:nvPr/>
        </p:nvSpPr>
        <p:spPr bwMode="auto">
          <a:xfrm>
            <a:off x="2933700" y="2622572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4" name="Rectangle 2"/>
          <p:cNvSpPr>
            <a:spLocks noChangeArrowheads="1"/>
          </p:cNvSpPr>
          <p:nvPr/>
        </p:nvSpPr>
        <p:spPr bwMode="auto">
          <a:xfrm>
            <a:off x="4305300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5" name="Rectangle 3"/>
          <p:cNvSpPr>
            <a:spLocks noChangeArrowheads="1"/>
          </p:cNvSpPr>
          <p:nvPr/>
        </p:nvSpPr>
        <p:spPr bwMode="auto">
          <a:xfrm>
            <a:off x="3962400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6" name="Rectangle 4"/>
          <p:cNvSpPr>
            <a:spLocks noChangeArrowheads="1"/>
          </p:cNvSpPr>
          <p:nvPr/>
        </p:nvSpPr>
        <p:spPr bwMode="auto">
          <a:xfrm>
            <a:off x="3962400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7" name="Rectangle 7"/>
          <p:cNvSpPr>
            <a:spLocks noChangeArrowheads="1"/>
          </p:cNvSpPr>
          <p:nvPr/>
        </p:nvSpPr>
        <p:spPr bwMode="auto">
          <a:xfrm>
            <a:off x="4305300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8" name="Rectangle 18"/>
          <p:cNvSpPr>
            <a:spLocks noChangeArrowheads="1"/>
          </p:cNvSpPr>
          <p:nvPr/>
        </p:nvSpPr>
        <p:spPr bwMode="auto">
          <a:xfrm>
            <a:off x="4305300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9" name="Rectangle 33"/>
          <p:cNvSpPr>
            <a:spLocks noChangeArrowheads="1"/>
          </p:cNvSpPr>
          <p:nvPr/>
        </p:nvSpPr>
        <p:spPr bwMode="auto">
          <a:xfrm>
            <a:off x="3962400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608" name="TextBox 144"/>
          <p:cNvSpPr txBox="1">
            <a:spLocks noChangeArrowheads="1"/>
          </p:cNvSpPr>
          <p:nvPr/>
        </p:nvSpPr>
        <p:spPr bwMode="auto">
          <a:xfrm>
            <a:off x="4701029" y="1455915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609" name="TextBox 145"/>
          <p:cNvSpPr txBox="1">
            <a:spLocks noChangeArrowheads="1"/>
          </p:cNvSpPr>
          <p:nvPr/>
        </p:nvSpPr>
        <p:spPr bwMode="auto">
          <a:xfrm>
            <a:off x="2818243" y="2339136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4048125" y="1483676"/>
            <a:ext cx="0" cy="131431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4162425" y="1549468"/>
            <a:ext cx="0" cy="140506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391025" y="1455915"/>
            <a:ext cx="0" cy="131431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>
            <a:off x="4500824" y="1542241"/>
            <a:ext cx="12526" cy="146609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3110637" y="2704721"/>
            <a:ext cx="926528" cy="442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3174540" y="3027404"/>
            <a:ext cx="1302210" cy="610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190875" y="2769259"/>
            <a:ext cx="1285875" cy="1491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3110637" y="2957728"/>
            <a:ext cx="970166" cy="625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5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250">
        <p:fade/>
      </p:transition>
    </mc:Choice>
    <mc:Fallback xmlns="">
      <p:transition spd="med" advTm="55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30517" y="272847"/>
            <a:ext cx="6235065" cy="438582"/>
          </a:xfrm>
        </p:spPr>
        <p:txBody>
          <a:bodyPr>
            <a:normAutofit/>
          </a:bodyPr>
          <a:lstStyle/>
          <a:p>
            <a:r>
              <a:rPr lang="en-US" dirty="0"/>
              <a:t>Phase 0 Use for Block (0,0) (iteration </a:t>
            </a:r>
            <a:r>
              <a:rPr lang="en-US" dirty="0" smtClean="0"/>
              <a:t>1)</a:t>
            </a: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43053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9624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624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6482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2" name="Rectangle 11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4" name="Rectangle 13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5" name="Rectangle 14"/>
          <p:cNvSpPr>
            <a:spLocks noChangeArrowheads="1"/>
          </p:cNvSpPr>
          <p:nvPr/>
        </p:nvSpPr>
        <p:spPr bwMode="auto">
          <a:xfrm>
            <a:off x="49911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8" name="Rectangle 1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9" name="Rectangle 18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0" name="Rectangle 19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01" name="Rectangle 20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2" name="Rectangle 21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3" name="Rectangle 22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4" name="Rectangle 23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5" name="Rectangle 24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8" name="Rectangle 2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9" name="Rectangle 28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0" name="Rectangle 29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1" name="Rectangle 30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2" name="Rectangle 31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3" name="Rectangle 32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4" name="Rectangle 33"/>
          <p:cNvSpPr>
            <a:spLocks noChangeArrowheads="1"/>
          </p:cNvSpPr>
          <p:nvPr/>
        </p:nvSpPr>
        <p:spPr bwMode="auto">
          <a:xfrm>
            <a:off x="39624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5" name="Rectangle 37"/>
          <p:cNvSpPr>
            <a:spLocks noChangeArrowheads="1"/>
          </p:cNvSpPr>
          <p:nvPr/>
        </p:nvSpPr>
        <p:spPr bwMode="auto">
          <a:xfrm>
            <a:off x="46482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6" name="Rectangle 39"/>
          <p:cNvSpPr>
            <a:spLocks noChangeArrowheads="1"/>
          </p:cNvSpPr>
          <p:nvPr/>
        </p:nvSpPr>
        <p:spPr bwMode="auto">
          <a:xfrm>
            <a:off x="39624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7" name="Rectangle 40"/>
          <p:cNvSpPr>
            <a:spLocks noChangeArrowheads="1"/>
          </p:cNvSpPr>
          <p:nvPr/>
        </p:nvSpPr>
        <p:spPr bwMode="auto">
          <a:xfrm>
            <a:off x="46482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8" name="Rectangle 2"/>
          <p:cNvSpPr>
            <a:spLocks noChangeArrowheads="1"/>
          </p:cNvSpPr>
          <p:nvPr/>
        </p:nvSpPr>
        <p:spPr bwMode="auto">
          <a:xfrm>
            <a:off x="16478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9" name="Rectangle 3"/>
          <p:cNvSpPr>
            <a:spLocks noChangeArrowheads="1"/>
          </p:cNvSpPr>
          <p:nvPr/>
        </p:nvSpPr>
        <p:spPr bwMode="auto">
          <a:xfrm>
            <a:off x="13049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13049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1" name="Rectangle 5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2" name="Rectangle 6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3" name="Rectangle 7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4" name="Rectangle 8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5" name="Rectangle 9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6" name="Rectangle 10"/>
          <p:cNvSpPr>
            <a:spLocks noChangeArrowheads="1"/>
          </p:cNvSpPr>
          <p:nvPr/>
        </p:nvSpPr>
        <p:spPr bwMode="auto">
          <a:xfrm>
            <a:off x="19907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7" name="Rectangle 11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8" name="Rectangle 12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9" name="Rectangle 13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0" name="Rectangle 14"/>
          <p:cNvSpPr>
            <a:spLocks noChangeArrowheads="1"/>
          </p:cNvSpPr>
          <p:nvPr/>
        </p:nvSpPr>
        <p:spPr bwMode="auto">
          <a:xfrm>
            <a:off x="23336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1" name="Rectangle 15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2" name="Rectangle 16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3" name="Rectangle 1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4" name="Rectangle 18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5" name="Rectangle 19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36" name="Rectangle 20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7" name="Rectangle 21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8" name="Rectangle 22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9" name="Rectangle 23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0" name="Rectangle 24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1" name="Rectangle 25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2" name="Rectangle 26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3" name="Rectangle 2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4" name="Rectangle 28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5" name="Rectangle 29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46" name="Rectangle 30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7" name="Rectangle 31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8" name="Rectangle 32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9" name="Rectangle 33"/>
          <p:cNvSpPr>
            <a:spLocks noChangeArrowheads="1"/>
          </p:cNvSpPr>
          <p:nvPr/>
        </p:nvSpPr>
        <p:spPr bwMode="auto">
          <a:xfrm>
            <a:off x="13049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0" name="Rectangle 37"/>
          <p:cNvSpPr>
            <a:spLocks noChangeArrowheads="1"/>
          </p:cNvSpPr>
          <p:nvPr/>
        </p:nvSpPr>
        <p:spPr bwMode="auto">
          <a:xfrm>
            <a:off x="19907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1" name="Rectangle 39"/>
          <p:cNvSpPr>
            <a:spLocks noChangeArrowheads="1"/>
          </p:cNvSpPr>
          <p:nvPr/>
        </p:nvSpPr>
        <p:spPr bwMode="auto">
          <a:xfrm>
            <a:off x="13049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2" name="Rectangle 40"/>
          <p:cNvSpPr>
            <a:spLocks noChangeArrowheads="1"/>
          </p:cNvSpPr>
          <p:nvPr/>
        </p:nvSpPr>
        <p:spPr bwMode="auto">
          <a:xfrm>
            <a:off x="19907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3" name="Rectangle 2"/>
          <p:cNvSpPr>
            <a:spLocks noChangeArrowheads="1"/>
          </p:cNvSpPr>
          <p:nvPr/>
        </p:nvSpPr>
        <p:spPr bwMode="auto">
          <a:xfrm>
            <a:off x="16478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4" name="Rectangle 3"/>
          <p:cNvSpPr>
            <a:spLocks noChangeArrowheads="1"/>
          </p:cNvSpPr>
          <p:nvPr/>
        </p:nvSpPr>
        <p:spPr bwMode="auto">
          <a:xfrm>
            <a:off x="13049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5" name="Rectangle 4"/>
          <p:cNvSpPr>
            <a:spLocks noChangeArrowheads="1"/>
          </p:cNvSpPr>
          <p:nvPr/>
        </p:nvSpPr>
        <p:spPr bwMode="auto">
          <a:xfrm>
            <a:off x="13049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56" name="Rectangle 5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7" name="Rectangle 6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8" name="Rectangle 7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9" name="Rectangle 8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0" name="Rectangle 9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1" name="Rectangle 10"/>
          <p:cNvSpPr>
            <a:spLocks noChangeArrowheads="1"/>
          </p:cNvSpPr>
          <p:nvPr/>
        </p:nvSpPr>
        <p:spPr bwMode="auto">
          <a:xfrm>
            <a:off x="19907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2" name="Rectangle 11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3" name="Rectangle 12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4" name="Rectangle 13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5" name="Rectangle 14"/>
          <p:cNvSpPr>
            <a:spLocks noChangeArrowheads="1"/>
          </p:cNvSpPr>
          <p:nvPr/>
        </p:nvSpPr>
        <p:spPr bwMode="auto">
          <a:xfrm>
            <a:off x="23336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6" name="Rectangle 15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7" name="Rectangle 16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8" name="Rectangle 1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9" name="Rectangle 18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0" name="Rectangle 19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71" name="Rectangle 20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2" name="Rectangle 21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3" name="Rectangle 22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4" name="Rectangle 23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5" name="Rectangle 24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6" name="Rectangle 25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7" name="Rectangle 26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8" name="Rectangle 2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9" name="Rectangle 28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0" name="Rectangle 29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1" name="Rectangle 30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2" name="Rectangle 31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3" name="Rectangle 32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4" name="Rectangle 33"/>
          <p:cNvSpPr>
            <a:spLocks noChangeArrowheads="1"/>
          </p:cNvSpPr>
          <p:nvPr/>
        </p:nvSpPr>
        <p:spPr bwMode="auto">
          <a:xfrm>
            <a:off x="13049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5" name="Rectangle 37"/>
          <p:cNvSpPr>
            <a:spLocks noChangeArrowheads="1"/>
          </p:cNvSpPr>
          <p:nvPr/>
        </p:nvSpPr>
        <p:spPr bwMode="auto">
          <a:xfrm>
            <a:off x="19907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6" name="Rectangle 39"/>
          <p:cNvSpPr>
            <a:spLocks noChangeArrowheads="1"/>
          </p:cNvSpPr>
          <p:nvPr/>
        </p:nvSpPr>
        <p:spPr bwMode="auto">
          <a:xfrm>
            <a:off x="13049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7" name="Rectangle 40"/>
          <p:cNvSpPr>
            <a:spLocks noChangeArrowheads="1"/>
          </p:cNvSpPr>
          <p:nvPr/>
        </p:nvSpPr>
        <p:spPr bwMode="auto">
          <a:xfrm>
            <a:off x="19907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8" name="Rectangle 2"/>
          <p:cNvSpPr>
            <a:spLocks noChangeArrowheads="1"/>
          </p:cNvSpPr>
          <p:nvPr/>
        </p:nvSpPr>
        <p:spPr bwMode="auto">
          <a:xfrm>
            <a:off x="32766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9" name="Rectangle 3"/>
          <p:cNvSpPr>
            <a:spLocks noChangeArrowheads="1"/>
          </p:cNvSpPr>
          <p:nvPr/>
        </p:nvSpPr>
        <p:spPr bwMode="auto">
          <a:xfrm>
            <a:off x="29337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0" name="Rectangle 4"/>
          <p:cNvSpPr>
            <a:spLocks noChangeArrowheads="1"/>
          </p:cNvSpPr>
          <p:nvPr/>
        </p:nvSpPr>
        <p:spPr bwMode="auto">
          <a:xfrm>
            <a:off x="29337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1" name="Rectangle 7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2" name="Rectangle 18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3" name="Rectangle 33"/>
          <p:cNvSpPr>
            <a:spLocks noChangeArrowheads="1"/>
          </p:cNvSpPr>
          <p:nvPr/>
        </p:nvSpPr>
        <p:spPr bwMode="auto">
          <a:xfrm>
            <a:off x="2933700" y="2622572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4" name="Rectangle 2"/>
          <p:cNvSpPr>
            <a:spLocks noChangeArrowheads="1"/>
          </p:cNvSpPr>
          <p:nvPr/>
        </p:nvSpPr>
        <p:spPr bwMode="auto">
          <a:xfrm>
            <a:off x="4305300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5" name="Rectangle 3"/>
          <p:cNvSpPr>
            <a:spLocks noChangeArrowheads="1"/>
          </p:cNvSpPr>
          <p:nvPr/>
        </p:nvSpPr>
        <p:spPr bwMode="auto">
          <a:xfrm>
            <a:off x="3962400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6" name="Rectangle 4"/>
          <p:cNvSpPr>
            <a:spLocks noChangeArrowheads="1"/>
          </p:cNvSpPr>
          <p:nvPr/>
        </p:nvSpPr>
        <p:spPr bwMode="auto">
          <a:xfrm>
            <a:off x="3962400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7" name="Rectangle 7"/>
          <p:cNvSpPr>
            <a:spLocks noChangeArrowheads="1"/>
          </p:cNvSpPr>
          <p:nvPr/>
        </p:nvSpPr>
        <p:spPr bwMode="auto">
          <a:xfrm>
            <a:off x="4305300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8" name="Rectangle 18"/>
          <p:cNvSpPr>
            <a:spLocks noChangeArrowheads="1"/>
          </p:cNvSpPr>
          <p:nvPr/>
        </p:nvSpPr>
        <p:spPr bwMode="auto">
          <a:xfrm>
            <a:off x="4305300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9" name="Rectangle 33"/>
          <p:cNvSpPr>
            <a:spLocks noChangeArrowheads="1"/>
          </p:cNvSpPr>
          <p:nvPr/>
        </p:nvSpPr>
        <p:spPr bwMode="auto">
          <a:xfrm>
            <a:off x="3962400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608" name="TextBox 144"/>
          <p:cNvSpPr txBox="1">
            <a:spLocks noChangeArrowheads="1"/>
          </p:cNvSpPr>
          <p:nvPr/>
        </p:nvSpPr>
        <p:spPr bwMode="auto">
          <a:xfrm>
            <a:off x="4701029" y="1455915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609" name="TextBox 145"/>
          <p:cNvSpPr txBox="1">
            <a:spLocks noChangeArrowheads="1"/>
          </p:cNvSpPr>
          <p:nvPr/>
        </p:nvSpPr>
        <p:spPr bwMode="auto">
          <a:xfrm>
            <a:off x="2818243" y="2339136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4034314" y="1709830"/>
            <a:ext cx="0" cy="99489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159574" y="1814839"/>
            <a:ext cx="0" cy="113969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4388174" y="1709830"/>
            <a:ext cx="0" cy="106039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>
            <a:off x="4525763" y="1834047"/>
            <a:ext cx="1" cy="11491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463216" y="2704720"/>
            <a:ext cx="571098" cy="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3527367" y="3016686"/>
            <a:ext cx="942975" cy="1241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3530924" y="2769260"/>
            <a:ext cx="942975" cy="969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463216" y="2954536"/>
            <a:ext cx="614736" cy="944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2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947">
        <p:fade/>
      </p:transition>
    </mc:Choice>
    <mc:Fallback xmlns="">
      <p:transition spd="med" advTm="409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Phase 1 Load for Block (0,0)</a:t>
            </a: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43053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39624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624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6482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2" name="Rectangle 11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4" name="Rectangle 13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5" name="Rectangle 14"/>
          <p:cNvSpPr>
            <a:spLocks noChangeArrowheads="1"/>
          </p:cNvSpPr>
          <p:nvPr/>
        </p:nvSpPr>
        <p:spPr bwMode="auto">
          <a:xfrm>
            <a:off x="4991100" y="259938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8" name="Rectangle 1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499" name="Rectangle 18"/>
          <p:cNvSpPr>
            <a:spLocks noChangeArrowheads="1"/>
          </p:cNvSpPr>
          <p:nvPr/>
        </p:nvSpPr>
        <p:spPr bwMode="auto">
          <a:xfrm>
            <a:off x="43053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0" name="Rectangle 19"/>
          <p:cNvSpPr>
            <a:spLocks noChangeArrowheads="1"/>
          </p:cNvSpPr>
          <p:nvPr/>
        </p:nvSpPr>
        <p:spPr bwMode="auto">
          <a:xfrm>
            <a:off x="39624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01" name="Rectangle 20"/>
          <p:cNvSpPr>
            <a:spLocks noChangeArrowheads="1"/>
          </p:cNvSpPr>
          <p:nvPr/>
        </p:nvSpPr>
        <p:spPr bwMode="auto">
          <a:xfrm>
            <a:off x="46482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2" name="Rectangle 21"/>
          <p:cNvSpPr>
            <a:spLocks noChangeArrowheads="1"/>
          </p:cNvSpPr>
          <p:nvPr/>
        </p:nvSpPr>
        <p:spPr bwMode="auto">
          <a:xfrm>
            <a:off x="49911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3" name="Rectangle 22"/>
          <p:cNvSpPr>
            <a:spLocks noChangeArrowheads="1"/>
          </p:cNvSpPr>
          <p:nvPr/>
        </p:nvSpPr>
        <p:spPr bwMode="auto">
          <a:xfrm>
            <a:off x="4305300" y="311373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4" name="Rectangle 23"/>
          <p:cNvSpPr>
            <a:spLocks noChangeArrowheads="1"/>
          </p:cNvSpPr>
          <p:nvPr/>
        </p:nvSpPr>
        <p:spPr bwMode="auto">
          <a:xfrm>
            <a:off x="49911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5" name="Rectangle 24"/>
          <p:cNvSpPr>
            <a:spLocks noChangeArrowheads="1"/>
          </p:cNvSpPr>
          <p:nvPr/>
        </p:nvSpPr>
        <p:spPr bwMode="auto">
          <a:xfrm>
            <a:off x="4648200" y="285655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8" name="Rectangle 27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09" name="Rectangle 28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0" name="Rectangle 29"/>
          <p:cNvSpPr>
            <a:spLocks noChangeArrowheads="1"/>
          </p:cNvSpPr>
          <p:nvPr/>
        </p:nvSpPr>
        <p:spPr bwMode="auto">
          <a:xfrm>
            <a:off x="39624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1" name="Rectangle 30"/>
          <p:cNvSpPr>
            <a:spLocks noChangeArrowheads="1"/>
          </p:cNvSpPr>
          <p:nvPr/>
        </p:nvSpPr>
        <p:spPr bwMode="auto">
          <a:xfrm>
            <a:off x="46482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2" name="Rectangle 31"/>
          <p:cNvSpPr>
            <a:spLocks noChangeArrowheads="1"/>
          </p:cNvSpPr>
          <p:nvPr/>
        </p:nvSpPr>
        <p:spPr bwMode="auto">
          <a:xfrm>
            <a:off x="49911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3" name="Rectangle 32"/>
          <p:cNvSpPr>
            <a:spLocks noChangeArrowheads="1"/>
          </p:cNvSpPr>
          <p:nvPr/>
        </p:nvSpPr>
        <p:spPr bwMode="auto">
          <a:xfrm>
            <a:off x="4305300" y="337090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14" name="Rectangle 33"/>
          <p:cNvSpPr>
            <a:spLocks noChangeArrowheads="1"/>
          </p:cNvSpPr>
          <p:nvPr/>
        </p:nvSpPr>
        <p:spPr bwMode="auto">
          <a:xfrm>
            <a:off x="39624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5" name="Rectangle 37"/>
          <p:cNvSpPr>
            <a:spLocks noChangeArrowheads="1"/>
          </p:cNvSpPr>
          <p:nvPr/>
        </p:nvSpPr>
        <p:spPr bwMode="auto">
          <a:xfrm>
            <a:off x="4648200" y="259938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6" name="Rectangle 39"/>
          <p:cNvSpPr>
            <a:spLocks noChangeArrowheads="1"/>
          </p:cNvSpPr>
          <p:nvPr/>
        </p:nvSpPr>
        <p:spPr bwMode="auto">
          <a:xfrm>
            <a:off x="39624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7" name="Rectangle 40"/>
          <p:cNvSpPr>
            <a:spLocks noChangeArrowheads="1"/>
          </p:cNvSpPr>
          <p:nvPr/>
        </p:nvSpPr>
        <p:spPr bwMode="auto">
          <a:xfrm>
            <a:off x="4648200" y="311373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18" name="Rectangle 2"/>
          <p:cNvSpPr>
            <a:spLocks noChangeArrowheads="1"/>
          </p:cNvSpPr>
          <p:nvPr/>
        </p:nvSpPr>
        <p:spPr bwMode="auto">
          <a:xfrm>
            <a:off x="16478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19" name="Rectangle 3"/>
          <p:cNvSpPr>
            <a:spLocks noChangeArrowheads="1"/>
          </p:cNvSpPr>
          <p:nvPr/>
        </p:nvSpPr>
        <p:spPr bwMode="auto">
          <a:xfrm>
            <a:off x="13049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13049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1" name="Rectangle 5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2" name="Rectangle 6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3" name="Rectangle 7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4" name="Rectangle 8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5" name="Rectangle 9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6" name="Rectangle 10"/>
          <p:cNvSpPr>
            <a:spLocks noChangeArrowheads="1"/>
          </p:cNvSpPr>
          <p:nvPr/>
        </p:nvSpPr>
        <p:spPr bwMode="auto">
          <a:xfrm>
            <a:off x="19907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27" name="Rectangle 11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8" name="Rectangle 12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29" name="Rectangle 13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0" name="Rectangle 14"/>
          <p:cNvSpPr>
            <a:spLocks noChangeArrowheads="1"/>
          </p:cNvSpPr>
          <p:nvPr/>
        </p:nvSpPr>
        <p:spPr bwMode="auto">
          <a:xfrm>
            <a:off x="2333625" y="260985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1" name="Rectangle 15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2" name="Rectangle 16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3" name="Rectangle 1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34" name="Rectangle 18"/>
          <p:cNvSpPr>
            <a:spLocks noChangeArrowheads="1"/>
          </p:cNvSpPr>
          <p:nvPr/>
        </p:nvSpPr>
        <p:spPr bwMode="auto">
          <a:xfrm>
            <a:off x="16478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5" name="Rectangle 19"/>
          <p:cNvSpPr>
            <a:spLocks noChangeArrowheads="1"/>
          </p:cNvSpPr>
          <p:nvPr/>
        </p:nvSpPr>
        <p:spPr bwMode="auto">
          <a:xfrm>
            <a:off x="13049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36" name="Rectangle 20"/>
          <p:cNvSpPr>
            <a:spLocks noChangeArrowheads="1"/>
          </p:cNvSpPr>
          <p:nvPr/>
        </p:nvSpPr>
        <p:spPr bwMode="auto">
          <a:xfrm>
            <a:off x="19907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7" name="Rectangle 21"/>
          <p:cNvSpPr>
            <a:spLocks noChangeArrowheads="1"/>
          </p:cNvSpPr>
          <p:nvPr/>
        </p:nvSpPr>
        <p:spPr bwMode="auto">
          <a:xfrm>
            <a:off x="23336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8" name="Rectangle 22"/>
          <p:cNvSpPr>
            <a:spLocks noChangeArrowheads="1"/>
          </p:cNvSpPr>
          <p:nvPr/>
        </p:nvSpPr>
        <p:spPr bwMode="auto">
          <a:xfrm>
            <a:off x="1647825" y="3124200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39" name="Rectangle 23"/>
          <p:cNvSpPr>
            <a:spLocks noChangeArrowheads="1"/>
          </p:cNvSpPr>
          <p:nvPr/>
        </p:nvSpPr>
        <p:spPr bwMode="auto">
          <a:xfrm>
            <a:off x="23336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0" name="Rectangle 24"/>
          <p:cNvSpPr>
            <a:spLocks noChangeArrowheads="1"/>
          </p:cNvSpPr>
          <p:nvPr/>
        </p:nvSpPr>
        <p:spPr bwMode="auto">
          <a:xfrm>
            <a:off x="1990725" y="286702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1" name="Rectangle 25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2" name="Rectangle 26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3" name="Rectangle 27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4" name="Rectangle 28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45" name="Rectangle 29"/>
          <p:cNvSpPr>
            <a:spLocks noChangeArrowheads="1"/>
          </p:cNvSpPr>
          <p:nvPr/>
        </p:nvSpPr>
        <p:spPr bwMode="auto">
          <a:xfrm>
            <a:off x="13049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46" name="Rectangle 30"/>
          <p:cNvSpPr>
            <a:spLocks noChangeArrowheads="1"/>
          </p:cNvSpPr>
          <p:nvPr/>
        </p:nvSpPr>
        <p:spPr bwMode="auto">
          <a:xfrm>
            <a:off x="19907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7" name="Rectangle 31"/>
          <p:cNvSpPr>
            <a:spLocks noChangeArrowheads="1"/>
          </p:cNvSpPr>
          <p:nvPr/>
        </p:nvSpPr>
        <p:spPr bwMode="auto">
          <a:xfrm>
            <a:off x="23336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8" name="Rectangle 32"/>
          <p:cNvSpPr>
            <a:spLocks noChangeArrowheads="1"/>
          </p:cNvSpPr>
          <p:nvPr/>
        </p:nvSpPr>
        <p:spPr bwMode="auto">
          <a:xfrm>
            <a:off x="1647825" y="3381375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49" name="Rectangle 33"/>
          <p:cNvSpPr>
            <a:spLocks noChangeArrowheads="1"/>
          </p:cNvSpPr>
          <p:nvPr/>
        </p:nvSpPr>
        <p:spPr bwMode="auto">
          <a:xfrm>
            <a:off x="13049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0" name="Rectangle 37"/>
          <p:cNvSpPr>
            <a:spLocks noChangeArrowheads="1"/>
          </p:cNvSpPr>
          <p:nvPr/>
        </p:nvSpPr>
        <p:spPr bwMode="auto">
          <a:xfrm>
            <a:off x="1990725" y="260985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1" name="Rectangle 39"/>
          <p:cNvSpPr>
            <a:spLocks noChangeArrowheads="1"/>
          </p:cNvSpPr>
          <p:nvPr/>
        </p:nvSpPr>
        <p:spPr bwMode="auto">
          <a:xfrm>
            <a:off x="13049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2" name="Rectangle 40"/>
          <p:cNvSpPr>
            <a:spLocks noChangeArrowheads="1"/>
          </p:cNvSpPr>
          <p:nvPr/>
        </p:nvSpPr>
        <p:spPr bwMode="auto">
          <a:xfrm>
            <a:off x="1990725" y="3124200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3" name="Rectangle 2"/>
          <p:cNvSpPr>
            <a:spLocks noChangeArrowheads="1"/>
          </p:cNvSpPr>
          <p:nvPr/>
        </p:nvSpPr>
        <p:spPr bwMode="auto">
          <a:xfrm>
            <a:off x="16478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4" name="Rectangle 3"/>
          <p:cNvSpPr>
            <a:spLocks noChangeArrowheads="1"/>
          </p:cNvSpPr>
          <p:nvPr/>
        </p:nvSpPr>
        <p:spPr bwMode="auto">
          <a:xfrm>
            <a:off x="13049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55" name="Rectangle 4"/>
          <p:cNvSpPr>
            <a:spLocks noChangeArrowheads="1"/>
          </p:cNvSpPr>
          <p:nvPr/>
        </p:nvSpPr>
        <p:spPr bwMode="auto">
          <a:xfrm>
            <a:off x="13049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56" name="Rectangle 5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7" name="Rectangle 6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8" name="Rectangle 7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59" name="Rectangle 8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0" name="Rectangle 9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1" name="Rectangle 10"/>
          <p:cNvSpPr>
            <a:spLocks noChangeArrowheads="1"/>
          </p:cNvSpPr>
          <p:nvPr/>
        </p:nvSpPr>
        <p:spPr bwMode="auto">
          <a:xfrm>
            <a:off x="19907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2" name="Rectangle 11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3" name="Rectangle 12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4" name="Rectangle 13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5" name="Rectangle 14"/>
          <p:cNvSpPr>
            <a:spLocks noChangeArrowheads="1"/>
          </p:cNvSpPr>
          <p:nvPr/>
        </p:nvSpPr>
        <p:spPr bwMode="auto">
          <a:xfrm>
            <a:off x="2333625" y="136683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66" name="Rectangle 15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7" name="Rectangle 16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8" name="Rectangle 1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69" name="Rectangle 18"/>
          <p:cNvSpPr>
            <a:spLocks noChangeArrowheads="1"/>
          </p:cNvSpPr>
          <p:nvPr/>
        </p:nvSpPr>
        <p:spPr bwMode="auto">
          <a:xfrm>
            <a:off x="16478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0" name="Rectangle 19"/>
          <p:cNvSpPr>
            <a:spLocks noChangeArrowheads="1"/>
          </p:cNvSpPr>
          <p:nvPr/>
        </p:nvSpPr>
        <p:spPr bwMode="auto">
          <a:xfrm>
            <a:off x="13049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71" name="Rectangle 20"/>
          <p:cNvSpPr>
            <a:spLocks noChangeArrowheads="1"/>
          </p:cNvSpPr>
          <p:nvPr/>
        </p:nvSpPr>
        <p:spPr bwMode="auto">
          <a:xfrm>
            <a:off x="19907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2" name="Rectangle 21"/>
          <p:cNvSpPr>
            <a:spLocks noChangeArrowheads="1"/>
          </p:cNvSpPr>
          <p:nvPr/>
        </p:nvSpPr>
        <p:spPr bwMode="auto">
          <a:xfrm>
            <a:off x="23336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3" name="Rectangle 22"/>
          <p:cNvSpPr>
            <a:spLocks noChangeArrowheads="1"/>
          </p:cNvSpPr>
          <p:nvPr/>
        </p:nvSpPr>
        <p:spPr bwMode="auto">
          <a:xfrm>
            <a:off x="1647825" y="188118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2,1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4" name="Rectangle 23"/>
          <p:cNvSpPr>
            <a:spLocks noChangeArrowheads="1"/>
          </p:cNvSpPr>
          <p:nvPr/>
        </p:nvSpPr>
        <p:spPr bwMode="auto">
          <a:xfrm>
            <a:off x="23336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5" name="Rectangle 24"/>
          <p:cNvSpPr>
            <a:spLocks noChangeArrowheads="1"/>
          </p:cNvSpPr>
          <p:nvPr/>
        </p:nvSpPr>
        <p:spPr bwMode="auto">
          <a:xfrm>
            <a:off x="1990725" y="162401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76" name="Rectangle 25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7" name="Rectangle 26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8" name="Rectangle 27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79" name="Rectangle 28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0" name="Rectangle 29"/>
          <p:cNvSpPr>
            <a:spLocks noChangeArrowheads="1"/>
          </p:cNvSpPr>
          <p:nvPr/>
        </p:nvSpPr>
        <p:spPr bwMode="auto">
          <a:xfrm>
            <a:off x="13049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1" name="Rectangle 30"/>
          <p:cNvSpPr>
            <a:spLocks noChangeArrowheads="1"/>
          </p:cNvSpPr>
          <p:nvPr/>
        </p:nvSpPr>
        <p:spPr bwMode="auto">
          <a:xfrm>
            <a:off x="19907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2" name="Rectangle 31"/>
          <p:cNvSpPr>
            <a:spLocks noChangeArrowheads="1"/>
          </p:cNvSpPr>
          <p:nvPr/>
        </p:nvSpPr>
        <p:spPr bwMode="auto">
          <a:xfrm>
            <a:off x="23336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3" name="Rectangle 32"/>
          <p:cNvSpPr>
            <a:spLocks noChangeArrowheads="1"/>
          </p:cNvSpPr>
          <p:nvPr/>
        </p:nvSpPr>
        <p:spPr bwMode="auto">
          <a:xfrm>
            <a:off x="1647825" y="213836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</a:t>
            </a:r>
            <a:r>
              <a:rPr lang="en-US" sz="1350" baseline="-25000" dirty="0" smtClean="0">
                <a:solidFill>
                  <a:schemeClr val="bg1"/>
                </a:solidFill>
              </a:rPr>
              <a:t>3,1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84" name="Rectangle 33"/>
          <p:cNvSpPr>
            <a:spLocks noChangeArrowheads="1"/>
          </p:cNvSpPr>
          <p:nvPr/>
        </p:nvSpPr>
        <p:spPr bwMode="auto">
          <a:xfrm>
            <a:off x="13049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5" name="Rectangle 37"/>
          <p:cNvSpPr>
            <a:spLocks noChangeArrowheads="1"/>
          </p:cNvSpPr>
          <p:nvPr/>
        </p:nvSpPr>
        <p:spPr bwMode="auto">
          <a:xfrm>
            <a:off x="1990725" y="136683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6" name="Rectangle 39"/>
          <p:cNvSpPr>
            <a:spLocks noChangeArrowheads="1"/>
          </p:cNvSpPr>
          <p:nvPr/>
        </p:nvSpPr>
        <p:spPr bwMode="auto">
          <a:xfrm>
            <a:off x="13049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7" name="Rectangle 40"/>
          <p:cNvSpPr>
            <a:spLocks noChangeArrowheads="1"/>
          </p:cNvSpPr>
          <p:nvPr/>
        </p:nvSpPr>
        <p:spPr bwMode="auto">
          <a:xfrm>
            <a:off x="1990725" y="1881188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88" name="Rectangle 2"/>
          <p:cNvSpPr>
            <a:spLocks noChangeArrowheads="1"/>
          </p:cNvSpPr>
          <p:nvPr/>
        </p:nvSpPr>
        <p:spPr bwMode="auto">
          <a:xfrm>
            <a:off x="32766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0,3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89" name="Rectangle 3"/>
          <p:cNvSpPr>
            <a:spLocks noChangeArrowheads="1"/>
          </p:cNvSpPr>
          <p:nvPr/>
        </p:nvSpPr>
        <p:spPr bwMode="auto">
          <a:xfrm>
            <a:off x="2933700" y="2622572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0,2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0" name="Rectangle 4"/>
          <p:cNvSpPr>
            <a:spLocks noChangeArrowheads="1"/>
          </p:cNvSpPr>
          <p:nvPr/>
        </p:nvSpPr>
        <p:spPr bwMode="auto">
          <a:xfrm>
            <a:off x="29337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1,2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1" name="Rectangle 7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2" name="Rectangle 18"/>
          <p:cNvSpPr>
            <a:spLocks noChangeArrowheads="1"/>
          </p:cNvSpPr>
          <p:nvPr/>
        </p:nvSpPr>
        <p:spPr bwMode="auto">
          <a:xfrm>
            <a:off x="3276600" y="2879747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M</a:t>
            </a:r>
            <a:r>
              <a:rPr lang="en-US" sz="1350" baseline="-25000" dirty="0" smtClean="0">
                <a:solidFill>
                  <a:schemeClr val="bg1"/>
                </a:solidFill>
              </a:rPr>
              <a:t>1,3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3" name="Rectangle 33"/>
          <p:cNvSpPr>
            <a:spLocks noChangeArrowheads="1"/>
          </p:cNvSpPr>
          <p:nvPr/>
        </p:nvSpPr>
        <p:spPr bwMode="auto">
          <a:xfrm>
            <a:off x="2933700" y="2622572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4" name="Rectangle 2"/>
          <p:cNvSpPr>
            <a:spLocks noChangeArrowheads="1"/>
          </p:cNvSpPr>
          <p:nvPr/>
        </p:nvSpPr>
        <p:spPr bwMode="auto">
          <a:xfrm>
            <a:off x="4273924" y="188942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5" name="Rectangle 3"/>
          <p:cNvSpPr>
            <a:spLocks noChangeArrowheads="1"/>
          </p:cNvSpPr>
          <p:nvPr/>
        </p:nvSpPr>
        <p:spPr bwMode="auto">
          <a:xfrm>
            <a:off x="3931024" y="1889423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2</a:t>
            </a:r>
            <a:r>
              <a:rPr lang="en-US" sz="1350" baseline="-25000" dirty="0" smtClean="0">
                <a:solidFill>
                  <a:schemeClr val="bg1"/>
                </a:solidFill>
              </a:rPr>
              <a:t>,0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0596" name="Rectangle 4"/>
          <p:cNvSpPr>
            <a:spLocks noChangeArrowheads="1"/>
          </p:cNvSpPr>
          <p:nvPr/>
        </p:nvSpPr>
        <p:spPr bwMode="auto">
          <a:xfrm>
            <a:off x="39310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3</a:t>
            </a:r>
            <a:r>
              <a:rPr lang="en-US" sz="1350" baseline="-25000" dirty="0" smtClean="0">
                <a:solidFill>
                  <a:schemeClr val="bg1"/>
                </a:solidFill>
              </a:rPr>
              <a:t>,0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7" name="Rectangle 7"/>
          <p:cNvSpPr>
            <a:spLocks noChangeArrowheads="1"/>
          </p:cNvSpPr>
          <p:nvPr/>
        </p:nvSpPr>
        <p:spPr bwMode="auto">
          <a:xfrm>
            <a:off x="42739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598" name="Rectangle 18"/>
          <p:cNvSpPr>
            <a:spLocks noChangeArrowheads="1"/>
          </p:cNvSpPr>
          <p:nvPr/>
        </p:nvSpPr>
        <p:spPr bwMode="auto">
          <a:xfrm>
            <a:off x="4273924" y="2146598"/>
            <a:ext cx="342900" cy="257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dirty="0" smtClean="0">
                <a:solidFill>
                  <a:schemeClr val="bg1"/>
                </a:solidFill>
              </a:rPr>
              <a:t>N</a:t>
            </a:r>
            <a:r>
              <a:rPr lang="en-US" sz="1350" baseline="-25000" dirty="0">
                <a:solidFill>
                  <a:schemeClr val="bg1"/>
                </a:solidFill>
              </a:rPr>
              <a:t>3</a:t>
            </a:r>
            <a:r>
              <a:rPr lang="en-US" sz="1350" baseline="-25000" dirty="0" smtClean="0">
                <a:solidFill>
                  <a:schemeClr val="bg1"/>
                </a:solidFill>
              </a:rPr>
              <a:t>,1</a:t>
            </a:r>
            <a:endParaRPr lang="en-US" sz="1350" baseline="-25000" dirty="0">
              <a:solidFill>
                <a:schemeClr val="bg1"/>
              </a:solidFill>
            </a:endParaRPr>
          </a:p>
        </p:txBody>
      </p:sp>
      <p:sp>
        <p:nvSpPr>
          <p:cNvPr id="20599" name="Rectangle 33"/>
          <p:cNvSpPr>
            <a:spLocks noChangeArrowheads="1"/>
          </p:cNvSpPr>
          <p:nvPr/>
        </p:nvSpPr>
        <p:spPr bwMode="auto">
          <a:xfrm>
            <a:off x="3931024" y="1889423"/>
            <a:ext cx="685800" cy="514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608" name="TextBox 144"/>
          <p:cNvSpPr txBox="1">
            <a:spLocks noChangeArrowheads="1"/>
          </p:cNvSpPr>
          <p:nvPr/>
        </p:nvSpPr>
        <p:spPr bwMode="auto">
          <a:xfrm>
            <a:off x="4669653" y="1978500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609" name="TextBox 145"/>
          <p:cNvSpPr txBox="1">
            <a:spLocks noChangeArrowheads="1"/>
          </p:cNvSpPr>
          <p:nvPr/>
        </p:nvSpPr>
        <p:spPr bwMode="auto">
          <a:xfrm>
            <a:off x="2818243" y="2339136"/>
            <a:ext cx="1181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dirty="0" smtClean="0">
                <a:solidFill>
                  <a:schemeClr val="bg1"/>
                </a:solidFill>
              </a:rPr>
              <a:t>Shared Memory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09302" y="2335465"/>
            <a:ext cx="2686050" cy="35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1809302" y="2081959"/>
            <a:ext cx="2686050" cy="516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1506407" y="1985615"/>
            <a:ext cx="2686050" cy="35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1526285" y="2228995"/>
            <a:ext cx="2686050" cy="467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2162176" y="2710039"/>
            <a:ext cx="985961" cy="11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449786" y="3028229"/>
            <a:ext cx="912539" cy="147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2429908" y="2784778"/>
            <a:ext cx="932417" cy="6239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167019" y="2966091"/>
            <a:ext cx="981118" cy="112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7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457">
        <p:fade/>
      </p:transition>
    </mc:Choice>
    <mc:Fallback xmlns="">
      <p:transition spd="med" advTm="614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4.23</Order0>
    <Test_x0020_Field xmlns="1956f548-e1c6-4bad-9b00-9434a603b471">Slides</Test_x0020_Field>
    <Chapter xmlns="1956f548-e1c6-4bad-9b00-9434a603b471" xsi:nil="true"/>
    <Quizzes xmlns="1956f548-e1c6-4bad-9b00-9434a603b471">N/A</Quizzes>
    <Labs xmlns="1956f548-e1c6-4bad-9b00-9434a603b471">N/A</Labs>
    <Lectures xmlns="1956f548-e1c6-4bad-9b00-9434a603b471">Final</Lectures>
    <Kit_x0020_Version xmlns="1956f548-e1c6-4bad-9b00-9434a603b471">Release 1.0</Kit_x0020_Version>
  </documentManagement>
</p:properties>
</file>

<file path=customXml/itemProps1.xml><?xml version="1.0" encoding="utf-8"?>
<ds:datastoreItem xmlns:ds="http://schemas.openxmlformats.org/officeDocument/2006/customXml" ds:itemID="{096F05BB-30F5-46D9-8937-B29009AC30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8D69F3-E95F-4FBF-9136-050F400396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59CD2A-0A57-48F6-8CF5-96DBD1903C64}">
  <ds:schemaRefs>
    <ds:schemaRef ds:uri="http://schemas.microsoft.com/office/infopath/2007/PartnerControls"/>
    <ds:schemaRef ds:uri="1956f548-e1c6-4bad-9b00-9434a603b47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2904</TotalTime>
  <Words>692</Words>
  <Application>Microsoft Office PowerPoint</Application>
  <PresentationFormat>Custom</PresentationFormat>
  <Paragraphs>410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MS PGothic</vt:lpstr>
      <vt:lpstr>AkzidenzGrotesk</vt:lpstr>
      <vt:lpstr>Akzidenz-Grotesk Extended BQ</vt:lpstr>
      <vt:lpstr>Arial</vt:lpstr>
      <vt:lpstr>Calibri</vt:lpstr>
      <vt:lpstr>Palatino</vt:lpstr>
      <vt:lpstr>Sentinel Medium</vt:lpstr>
      <vt:lpstr>Times New Roman</vt:lpstr>
      <vt:lpstr>Trebuchet MS</vt:lpstr>
      <vt:lpstr>2_Title &amp; Bullet </vt:lpstr>
      <vt:lpstr>Module 4.3 - Memory Model and Locality</vt:lpstr>
      <vt:lpstr>Objective</vt:lpstr>
      <vt:lpstr>Matrix Multiplication</vt:lpstr>
      <vt:lpstr>Tiled Matrix Multiplication</vt:lpstr>
      <vt:lpstr>Loading a Tile</vt:lpstr>
      <vt:lpstr>Phase 0 Load for Block (0,0)</vt:lpstr>
      <vt:lpstr>Phase 0 Use for Block (0,0) (iteration 0)</vt:lpstr>
      <vt:lpstr>Phase 0 Use for Block (0,0) (iteration 1)</vt:lpstr>
      <vt:lpstr>Phase 1 Load for Block (0,0)</vt:lpstr>
      <vt:lpstr>Phase 1 Use for Block (0,0) (iteration 0)</vt:lpstr>
      <vt:lpstr>Phase 1 Use for Block (0,0) (iteration 1)</vt:lpstr>
      <vt:lpstr>Execution Phases of Toy Example</vt:lpstr>
      <vt:lpstr>Execution Phases of Toy Example (cont.)</vt:lpstr>
      <vt:lpstr>Barrier Synchronization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04 - CUDA Memory Model and Locality</dc:title>
  <dc:creator>Cook, Colleen N</dc:creator>
  <cp:lastModifiedBy>Andrew Schuh</cp:lastModifiedBy>
  <cp:revision>53</cp:revision>
  <dcterms:created xsi:type="dcterms:W3CDTF">2013-11-15T21:49:21Z</dcterms:created>
  <dcterms:modified xsi:type="dcterms:W3CDTF">2016-04-02T21:03:06Z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true</vt:bool>
  </property>
  <property fmtid="{D5CDD505-2E9C-101B-9397-08002B2CF9AE}" pid="5" name="Ready for Review">
    <vt:bool>true</vt:bool>
  </property>
  <property fmtid="{D5CDD505-2E9C-101B-9397-08002B2CF9AE}" pid="6" name="Evaluation Kit Module">
    <vt:bool>false</vt:bool>
  </property>
</Properties>
</file>